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0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2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86" y="3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829B5-AFE1-4F0F-ABCD-A660A8CAD24B}" type="datetimeFigureOut">
              <a:rPr lang="da-DK" smtClean="0"/>
              <a:t>24-01-2019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895698-C941-4446-A8EB-CB56167874A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25626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8271-D4FC-4024-B7AE-13515D11D8FC}" type="datetimeFigureOut">
              <a:rPr lang="da-DK" smtClean="0"/>
              <a:t>24-01-2019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C9D1-E217-454E-9DEF-E14FA6BBC16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55666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8271-D4FC-4024-B7AE-13515D11D8FC}" type="datetimeFigureOut">
              <a:rPr lang="da-DK" smtClean="0"/>
              <a:t>24-01-2019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C9D1-E217-454E-9DEF-E14FA6BBC16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71918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8271-D4FC-4024-B7AE-13515D11D8FC}" type="datetimeFigureOut">
              <a:rPr lang="da-DK" smtClean="0"/>
              <a:t>24-01-2019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C9D1-E217-454E-9DEF-E14FA6BBC16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7312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8271-D4FC-4024-B7AE-13515D11D8FC}" type="datetimeFigureOut">
              <a:rPr lang="da-DK" smtClean="0"/>
              <a:t>24-01-2019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C9D1-E217-454E-9DEF-E14FA6BBC16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54276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8271-D4FC-4024-B7AE-13515D11D8FC}" type="datetimeFigureOut">
              <a:rPr lang="da-DK" smtClean="0"/>
              <a:t>24-01-2019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C9D1-E217-454E-9DEF-E14FA6BBC16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58887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8271-D4FC-4024-B7AE-13515D11D8FC}" type="datetimeFigureOut">
              <a:rPr lang="da-DK" smtClean="0"/>
              <a:t>24-01-2019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C9D1-E217-454E-9DEF-E14FA6BBC16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36375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8271-D4FC-4024-B7AE-13515D11D8FC}" type="datetimeFigureOut">
              <a:rPr lang="da-DK" smtClean="0"/>
              <a:t>24-01-2019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C9D1-E217-454E-9DEF-E14FA6BBC16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5598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8271-D4FC-4024-B7AE-13515D11D8FC}" type="datetimeFigureOut">
              <a:rPr lang="da-DK" smtClean="0"/>
              <a:t>24-01-2019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C9D1-E217-454E-9DEF-E14FA6BBC16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02452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8271-D4FC-4024-B7AE-13515D11D8FC}" type="datetimeFigureOut">
              <a:rPr lang="da-DK" smtClean="0"/>
              <a:t>24-01-2019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C9D1-E217-454E-9DEF-E14FA6BBC16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85978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8271-D4FC-4024-B7AE-13515D11D8FC}" type="datetimeFigureOut">
              <a:rPr lang="da-DK" smtClean="0"/>
              <a:t>24-01-2019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C9D1-E217-454E-9DEF-E14FA6BBC16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3911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8271-D4FC-4024-B7AE-13515D11D8FC}" type="datetimeFigureOut">
              <a:rPr lang="da-DK" smtClean="0"/>
              <a:t>24-01-2019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C9D1-E217-454E-9DEF-E14FA6BBC16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77359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A8271-D4FC-4024-B7AE-13515D11D8FC}" type="datetimeFigureOut">
              <a:rPr lang="da-DK" smtClean="0"/>
              <a:t>24-01-2019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CC9D1-E217-454E-9DEF-E14FA6BBC16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8635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 smtClean="0"/>
              <a:t>Calorimetry</a:t>
            </a:r>
            <a:r>
              <a:rPr lang="de-DE" sz="4400" dirty="0" smtClean="0"/>
              <a:t> </a:t>
            </a:r>
            <a:r>
              <a:rPr lang="en-GB" sz="4400" dirty="0" smtClean="0"/>
              <a:t>as</a:t>
            </a:r>
            <a:r>
              <a:rPr lang="de-DE" sz="4400" dirty="0" smtClean="0"/>
              <a:t> an </a:t>
            </a:r>
            <a:r>
              <a:rPr lang="de-DE" sz="4400" dirty="0" err="1" smtClean="0"/>
              <a:t>efficiency</a:t>
            </a:r>
            <a:r>
              <a:rPr lang="de-DE" sz="4400" dirty="0" smtClean="0"/>
              <a:t> </a:t>
            </a:r>
            <a:r>
              <a:rPr lang="de-DE" sz="4400" dirty="0" err="1" smtClean="0"/>
              <a:t>factor</a:t>
            </a:r>
            <a:r>
              <a:rPr lang="de-DE" sz="4400" dirty="0" smtClean="0"/>
              <a:t> </a:t>
            </a:r>
            <a:r>
              <a:rPr lang="de-DE" sz="4400" dirty="0" err="1" smtClean="0"/>
              <a:t>for</a:t>
            </a:r>
            <a:r>
              <a:rPr lang="de-DE" sz="4400" dirty="0" smtClean="0"/>
              <a:t> </a:t>
            </a:r>
            <a:r>
              <a:rPr lang="de-DE" sz="4400" dirty="0" err="1" smtClean="0"/>
              <a:t>biogas</a:t>
            </a:r>
            <a:r>
              <a:rPr lang="de-DE" sz="4400" dirty="0" smtClean="0"/>
              <a:t> </a:t>
            </a:r>
            <a:r>
              <a:rPr lang="de-DE" sz="4400" dirty="0" err="1" smtClean="0"/>
              <a:t>plants</a:t>
            </a:r>
            <a:r>
              <a:rPr lang="de-DE" sz="4400" dirty="0" smtClean="0"/>
              <a:t>?</a:t>
            </a:r>
            <a:endParaRPr lang="de-DE" sz="96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16.01.2019 Torsten Stefan – </a:t>
            </a:r>
            <a:r>
              <a:rPr lang="de-DE" dirty="0" err="1" smtClean="0"/>
              <a:t>Institue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agriculatural</a:t>
            </a:r>
            <a:r>
              <a:rPr lang="de-DE" dirty="0" smtClean="0"/>
              <a:t> </a:t>
            </a:r>
            <a:r>
              <a:rPr lang="de-DE" dirty="0" err="1" smtClean="0"/>
              <a:t>engineering</a:t>
            </a:r>
            <a:r>
              <a:rPr lang="de-DE" dirty="0" smtClean="0"/>
              <a:t>, Kiel </a:t>
            </a:r>
            <a:r>
              <a:rPr lang="de-DE" dirty="0" err="1" smtClean="0"/>
              <a:t>university</a:t>
            </a:r>
            <a:endParaRPr lang="de-DE" dirty="0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9776852" y="47419"/>
            <a:ext cx="2339975" cy="765175"/>
            <a:chOff x="4195" y="890"/>
            <a:chExt cx="1440" cy="480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4195" y="890"/>
              <a:ext cx="1440" cy="480"/>
            </a:xfrm>
            <a:prstGeom prst="rect">
              <a:avLst/>
            </a:prstGeom>
            <a:solidFill>
              <a:srgbClr val="780045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7" name="Group 10"/>
            <p:cNvGrpSpPr>
              <a:grpSpLocks/>
            </p:cNvGrpSpPr>
            <p:nvPr/>
          </p:nvGrpSpPr>
          <p:grpSpPr bwMode="auto">
            <a:xfrm>
              <a:off x="4195" y="890"/>
              <a:ext cx="1440" cy="480"/>
              <a:chOff x="4320" y="272"/>
              <a:chExt cx="1222" cy="412"/>
            </a:xfrm>
          </p:grpSpPr>
          <p:pic>
            <p:nvPicPr>
              <p:cNvPr id="8" name="Picture 11" descr="CAU-Text-0300b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0" y="480"/>
                <a:ext cx="1222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12" descr="CAU-pur-sw-015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0" y="272"/>
                <a:ext cx="612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1" name="Textfeld 16"/>
          <p:cNvSpPr txBox="1">
            <a:spLocks noChangeArrowheads="1"/>
          </p:cNvSpPr>
          <p:nvPr/>
        </p:nvSpPr>
        <p:spPr bwMode="auto">
          <a:xfrm>
            <a:off x="9708060" y="428418"/>
            <a:ext cx="2408767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lIns="72000" rIns="72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Christian-Albrechts-Universität zu Kiel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Institut für Landwirtschaftliche Verfahrenstechnik</a:t>
            </a:r>
          </a:p>
        </p:txBody>
      </p:sp>
    </p:spTree>
    <p:extLst>
      <p:ext uri="{BB962C8B-B14F-4D97-AF65-F5344CB8AC3E}">
        <p14:creationId xmlns:p14="http://schemas.microsoft.com/office/powerpoint/2010/main" val="190193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8479339" cy="1450757"/>
          </a:xfrm>
        </p:spPr>
        <p:txBody>
          <a:bodyPr>
            <a:normAutofit/>
          </a:bodyPr>
          <a:lstStyle/>
          <a:p>
            <a:r>
              <a:rPr lang="de-DE" sz="4400" dirty="0" err="1" smtClean="0"/>
              <a:t>Example</a:t>
            </a:r>
            <a:endParaRPr lang="de-DE" sz="9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482DC-2269-4F26-9D2A-7E44B1A4CD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9776852" y="47419"/>
            <a:ext cx="2339975" cy="765175"/>
            <a:chOff x="4195" y="890"/>
            <a:chExt cx="1440" cy="480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4195" y="890"/>
              <a:ext cx="1440" cy="480"/>
            </a:xfrm>
            <a:prstGeom prst="rect">
              <a:avLst/>
            </a:prstGeom>
            <a:solidFill>
              <a:srgbClr val="780045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7" name="Group 10"/>
            <p:cNvGrpSpPr>
              <a:grpSpLocks/>
            </p:cNvGrpSpPr>
            <p:nvPr/>
          </p:nvGrpSpPr>
          <p:grpSpPr bwMode="auto">
            <a:xfrm>
              <a:off x="4195" y="890"/>
              <a:ext cx="1440" cy="480"/>
              <a:chOff x="4320" y="272"/>
              <a:chExt cx="1222" cy="412"/>
            </a:xfrm>
          </p:grpSpPr>
          <p:pic>
            <p:nvPicPr>
              <p:cNvPr id="8" name="Picture 11" descr="CAU-Text-0300b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0" y="480"/>
                <a:ext cx="1222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12" descr="CAU-pur-sw-015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0" y="272"/>
                <a:ext cx="612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1" name="Textfeld 16"/>
          <p:cNvSpPr txBox="1">
            <a:spLocks noChangeArrowheads="1"/>
          </p:cNvSpPr>
          <p:nvPr/>
        </p:nvSpPr>
        <p:spPr bwMode="auto">
          <a:xfrm>
            <a:off x="9708060" y="428418"/>
            <a:ext cx="2408767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lIns="72000" rIns="72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Christian-Albrechts-Universität zu Kiel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Institut für Landwirtschaftliche Verfahrenstechnik</a:t>
            </a:r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>
            <p:extLst/>
          </p:nvPr>
        </p:nvGraphicFramePr>
        <p:xfrm>
          <a:off x="180975" y="2146300"/>
          <a:ext cx="11857038" cy="313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Arbeitsblatt" r:id="rId5" imgW="7002821" imgH="1851660" progId="Excel.Sheet.12">
                  <p:embed/>
                </p:oleObj>
              </mc:Choice>
              <mc:Fallback>
                <p:oleObj name="Arbeitsblatt" r:id="rId5" imgW="7002821" imgH="1851660" progId="Excel.Sheet.12">
                  <p:embed/>
                  <p:pic>
                    <p:nvPicPr>
                      <p:cNvPr id="10" name="Objekt 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0975" y="2146300"/>
                        <a:ext cx="11857038" cy="313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342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8479339" cy="1450757"/>
          </a:xfrm>
        </p:spPr>
        <p:txBody>
          <a:bodyPr>
            <a:normAutofit/>
          </a:bodyPr>
          <a:lstStyle/>
          <a:p>
            <a:r>
              <a:rPr lang="de-DE" sz="4400" dirty="0" err="1" smtClean="0"/>
              <a:t>Example</a:t>
            </a:r>
            <a:endParaRPr lang="de-DE" sz="9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482DC-2269-4F26-9D2A-7E44B1A4CD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9776852" y="47419"/>
            <a:ext cx="2339975" cy="765175"/>
            <a:chOff x="4195" y="890"/>
            <a:chExt cx="1440" cy="480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4195" y="890"/>
              <a:ext cx="1440" cy="480"/>
            </a:xfrm>
            <a:prstGeom prst="rect">
              <a:avLst/>
            </a:prstGeom>
            <a:solidFill>
              <a:srgbClr val="780045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7" name="Group 10"/>
            <p:cNvGrpSpPr>
              <a:grpSpLocks/>
            </p:cNvGrpSpPr>
            <p:nvPr/>
          </p:nvGrpSpPr>
          <p:grpSpPr bwMode="auto">
            <a:xfrm>
              <a:off x="4195" y="890"/>
              <a:ext cx="1440" cy="480"/>
              <a:chOff x="4320" y="272"/>
              <a:chExt cx="1222" cy="412"/>
            </a:xfrm>
          </p:grpSpPr>
          <p:pic>
            <p:nvPicPr>
              <p:cNvPr id="8" name="Picture 11" descr="CAU-Text-0300b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0" y="480"/>
                <a:ext cx="1222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12" descr="CAU-pur-sw-015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0" y="272"/>
                <a:ext cx="612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1" name="Textfeld 16"/>
          <p:cNvSpPr txBox="1">
            <a:spLocks noChangeArrowheads="1"/>
          </p:cNvSpPr>
          <p:nvPr/>
        </p:nvSpPr>
        <p:spPr bwMode="auto">
          <a:xfrm>
            <a:off x="9708060" y="428418"/>
            <a:ext cx="2408767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lIns="72000" rIns="72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Christian-Albrechts-Universität zu Kiel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Institut für Landwirtschaftliche Verfahrenstechnik</a:t>
            </a: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/>
          </p:nvPr>
        </p:nvGraphicFramePr>
        <p:xfrm>
          <a:off x="187325" y="2152650"/>
          <a:ext cx="11841163" cy="313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Arbeitsblatt" r:id="rId5" imgW="7002821" imgH="1851660" progId="Excel.Sheet.12">
                  <p:embed/>
                </p:oleObj>
              </mc:Choice>
              <mc:Fallback>
                <p:oleObj name="Arbeitsblatt" r:id="rId5" imgW="7002821" imgH="1851660" progId="Excel.Sheet.12">
                  <p:embed/>
                  <p:pic>
                    <p:nvPicPr>
                      <p:cNvPr id="3" name="Objekt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7325" y="2152650"/>
                        <a:ext cx="11841163" cy="3130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0" name="Gerade Verbindung mit Pfeil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107950"/>
            <a:ext cx="5207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064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8479339" cy="1450757"/>
          </a:xfrm>
        </p:spPr>
        <p:txBody>
          <a:bodyPr>
            <a:normAutofit/>
          </a:bodyPr>
          <a:lstStyle/>
          <a:p>
            <a:r>
              <a:rPr lang="de-DE" sz="4400" dirty="0" err="1" smtClean="0"/>
              <a:t>Example</a:t>
            </a:r>
            <a:r>
              <a:rPr lang="de-DE" sz="4400" dirty="0" smtClean="0"/>
              <a:t> </a:t>
            </a:r>
            <a:r>
              <a:rPr lang="de-DE" sz="4400" dirty="0" err="1" smtClean="0"/>
              <a:t>with</a:t>
            </a:r>
            <a:r>
              <a:rPr lang="de-DE" sz="4400" dirty="0" smtClean="0"/>
              <a:t> </a:t>
            </a:r>
            <a:r>
              <a:rPr lang="de-DE" sz="4400" dirty="0" err="1" smtClean="0"/>
              <a:t>measurement</a:t>
            </a:r>
            <a:r>
              <a:rPr lang="de-DE" sz="4400" dirty="0" smtClean="0"/>
              <a:t> </a:t>
            </a:r>
            <a:r>
              <a:rPr lang="de-DE" sz="4400" dirty="0" err="1" smtClean="0"/>
              <a:t>errors</a:t>
            </a:r>
            <a:endParaRPr lang="de-DE" sz="9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482DC-2269-4F26-9D2A-7E44B1A4CD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9776852" y="47419"/>
            <a:ext cx="2339975" cy="765175"/>
            <a:chOff x="4195" y="890"/>
            <a:chExt cx="1440" cy="480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4195" y="890"/>
              <a:ext cx="1440" cy="480"/>
            </a:xfrm>
            <a:prstGeom prst="rect">
              <a:avLst/>
            </a:prstGeom>
            <a:solidFill>
              <a:srgbClr val="780045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7" name="Group 10"/>
            <p:cNvGrpSpPr>
              <a:grpSpLocks/>
            </p:cNvGrpSpPr>
            <p:nvPr/>
          </p:nvGrpSpPr>
          <p:grpSpPr bwMode="auto">
            <a:xfrm>
              <a:off x="4195" y="890"/>
              <a:ext cx="1440" cy="480"/>
              <a:chOff x="4320" y="272"/>
              <a:chExt cx="1222" cy="412"/>
            </a:xfrm>
          </p:grpSpPr>
          <p:pic>
            <p:nvPicPr>
              <p:cNvPr id="8" name="Picture 11" descr="CAU-Text-0300b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0" y="480"/>
                <a:ext cx="1222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12" descr="CAU-pur-sw-015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0" y="272"/>
                <a:ext cx="612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1" name="Textfeld 16"/>
          <p:cNvSpPr txBox="1">
            <a:spLocks noChangeArrowheads="1"/>
          </p:cNvSpPr>
          <p:nvPr/>
        </p:nvSpPr>
        <p:spPr bwMode="auto">
          <a:xfrm>
            <a:off x="9708060" y="428418"/>
            <a:ext cx="2408767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lIns="72000" rIns="72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Christian-Albrechts-Universität zu Kiel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Institut für Landwirtschaftliche Verfahrenstechnik</a:t>
            </a:r>
          </a:p>
        </p:txBody>
      </p:sp>
      <p:graphicFrame>
        <p:nvGraphicFramePr>
          <p:cNvPr id="12" name="Tabelle 11"/>
          <p:cNvGraphicFramePr>
            <a:graphicFrameLocks noGrp="1"/>
          </p:cNvGraphicFramePr>
          <p:nvPr>
            <p:extLst/>
          </p:nvPr>
        </p:nvGraphicFramePr>
        <p:xfrm>
          <a:off x="1953342" y="2346187"/>
          <a:ext cx="8128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79123526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3448377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Parameter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Assumed</a:t>
                      </a:r>
                      <a:r>
                        <a:rPr lang="de-DE" dirty="0" smtClean="0"/>
                        <a:t> relative </a:t>
                      </a:r>
                      <a:r>
                        <a:rPr lang="de-DE" dirty="0" err="1" smtClean="0"/>
                        <a:t>error</a:t>
                      </a:r>
                      <a:r>
                        <a:rPr lang="de-DE" dirty="0" smtClean="0"/>
                        <a:t> / </a:t>
                      </a:r>
                      <a:r>
                        <a:rPr lang="de-DE" dirty="0" err="1" smtClean="0"/>
                        <a:t>uncertainty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9316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Mass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of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substrate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± 2,5%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003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Mass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of</a:t>
                      </a:r>
                      <a:r>
                        <a:rPr lang="de-DE" dirty="0" smtClean="0"/>
                        <a:t> digestate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± 2,5%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9728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Dry matter </a:t>
                      </a:r>
                      <a:r>
                        <a:rPr lang="de-DE" dirty="0" err="1" smtClean="0"/>
                        <a:t>content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± 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9830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Organic</a:t>
                      </a:r>
                      <a:r>
                        <a:rPr lang="de-DE" baseline="0" dirty="0" smtClean="0"/>
                        <a:t> dry matter </a:t>
                      </a:r>
                      <a:r>
                        <a:rPr lang="de-DE" baseline="0" dirty="0" err="1" smtClean="0"/>
                        <a:t>content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± 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1492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Gross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calorific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value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± 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6989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490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8479339" cy="1450757"/>
          </a:xfrm>
        </p:spPr>
        <p:txBody>
          <a:bodyPr>
            <a:normAutofit/>
          </a:bodyPr>
          <a:lstStyle/>
          <a:p>
            <a:r>
              <a:rPr lang="de-DE" sz="4400" dirty="0" err="1" smtClean="0"/>
              <a:t>Example</a:t>
            </a:r>
            <a:r>
              <a:rPr lang="de-DE" sz="4400" dirty="0" smtClean="0"/>
              <a:t> </a:t>
            </a:r>
            <a:r>
              <a:rPr lang="de-DE" sz="4400" dirty="0" err="1" smtClean="0"/>
              <a:t>with</a:t>
            </a:r>
            <a:r>
              <a:rPr lang="de-DE" sz="4400" dirty="0" smtClean="0"/>
              <a:t> </a:t>
            </a:r>
            <a:r>
              <a:rPr lang="de-DE" sz="4400" dirty="0" err="1" smtClean="0"/>
              <a:t>measurement</a:t>
            </a:r>
            <a:r>
              <a:rPr lang="de-DE" sz="4400" dirty="0" smtClean="0"/>
              <a:t> </a:t>
            </a:r>
            <a:r>
              <a:rPr lang="de-DE" sz="4400" dirty="0" err="1" smtClean="0"/>
              <a:t>errors</a:t>
            </a:r>
            <a:endParaRPr lang="de-DE" sz="9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482DC-2269-4F26-9D2A-7E44B1A4CD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9776852" y="47419"/>
            <a:ext cx="2339975" cy="765175"/>
            <a:chOff x="4195" y="890"/>
            <a:chExt cx="1440" cy="480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4195" y="890"/>
              <a:ext cx="1440" cy="480"/>
            </a:xfrm>
            <a:prstGeom prst="rect">
              <a:avLst/>
            </a:prstGeom>
            <a:solidFill>
              <a:srgbClr val="780045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7" name="Group 10"/>
            <p:cNvGrpSpPr>
              <a:grpSpLocks/>
            </p:cNvGrpSpPr>
            <p:nvPr/>
          </p:nvGrpSpPr>
          <p:grpSpPr bwMode="auto">
            <a:xfrm>
              <a:off x="4195" y="890"/>
              <a:ext cx="1440" cy="480"/>
              <a:chOff x="4320" y="272"/>
              <a:chExt cx="1222" cy="412"/>
            </a:xfrm>
          </p:grpSpPr>
          <p:pic>
            <p:nvPicPr>
              <p:cNvPr id="8" name="Picture 11" descr="CAU-Text-0300b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0" y="480"/>
                <a:ext cx="1222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12" descr="CAU-pur-sw-015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0" y="272"/>
                <a:ext cx="612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1" name="Textfeld 16"/>
          <p:cNvSpPr txBox="1">
            <a:spLocks noChangeArrowheads="1"/>
          </p:cNvSpPr>
          <p:nvPr/>
        </p:nvSpPr>
        <p:spPr bwMode="auto">
          <a:xfrm>
            <a:off x="9708060" y="428418"/>
            <a:ext cx="2408767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lIns="72000" rIns="72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Christian-Albrechts-Universität zu Kiel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Institut für Landwirtschaftliche Verfahrenstechnik</a:t>
            </a:r>
          </a:p>
        </p:txBody>
      </p:sp>
      <p:graphicFrame>
        <p:nvGraphicFramePr>
          <p:cNvPr id="17" name="Objekt 16"/>
          <p:cNvGraphicFramePr>
            <a:graphicFrameLocks noChangeAspect="1"/>
          </p:cNvGraphicFramePr>
          <p:nvPr>
            <p:extLst/>
          </p:nvPr>
        </p:nvGraphicFramePr>
        <p:xfrm>
          <a:off x="168275" y="2079625"/>
          <a:ext cx="11971338" cy="316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Arbeitsblatt" r:id="rId5" imgW="7002821" imgH="1851660" progId="Excel.Sheet.12">
                  <p:embed/>
                </p:oleObj>
              </mc:Choice>
              <mc:Fallback>
                <p:oleObj name="Arbeitsblatt" r:id="rId5" imgW="7002821" imgH="1851660" progId="Excel.Sheet.12">
                  <p:embed/>
                  <p:pic>
                    <p:nvPicPr>
                      <p:cNvPr id="17" name="Objekt 1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8275" y="2079625"/>
                        <a:ext cx="11971338" cy="3165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538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8610780" cy="1450757"/>
          </a:xfrm>
        </p:spPr>
        <p:txBody>
          <a:bodyPr>
            <a:normAutofit/>
          </a:bodyPr>
          <a:lstStyle/>
          <a:p>
            <a:r>
              <a:rPr lang="de-DE" sz="4400" dirty="0"/>
              <a:t>S</a:t>
            </a:r>
            <a:r>
              <a:rPr lang="de-DE" sz="4400" dirty="0" smtClean="0"/>
              <a:t>ummary</a:t>
            </a:r>
            <a:endParaRPr lang="de-DE" sz="9600" dirty="0"/>
          </a:p>
        </p:txBody>
      </p:sp>
      <p:sp>
        <p:nvSpPr>
          <p:cNvPr id="3" name="Untertite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de-DE" dirty="0" err="1" smtClean="0"/>
              <a:t>Calorimetric</a:t>
            </a:r>
            <a:r>
              <a:rPr lang="de-DE" dirty="0" smtClean="0"/>
              <a:t> </a:t>
            </a:r>
            <a:r>
              <a:rPr lang="de-DE" dirty="0" err="1" smtClean="0"/>
              <a:t>measurements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calculation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EEC </a:t>
            </a:r>
            <a:r>
              <a:rPr lang="de-DE" dirty="0" err="1" smtClean="0"/>
              <a:t>are</a:t>
            </a:r>
            <a:r>
              <a:rPr lang="de-DE" dirty="0" smtClean="0"/>
              <a:t>:</a:t>
            </a:r>
          </a:p>
          <a:p>
            <a:pPr marL="806958" lvl="1" indent="-514350">
              <a:buFont typeface="+mj-lt"/>
              <a:buAutoNum type="romanUcPeriod"/>
            </a:pPr>
            <a:r>
              <a:rPr lang="de-DE" dirty="0" smtClean="0"/>
              <a:t>Fast (</a:t>
            </a:r>
            <a:r>
              <a:rPr lang="de-DE" dirty="0" err="1" smtClean="0"/>
              <a:t>possible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get</a:t>
            </a:r>
            <a:r>
              <a:rPr lang="de-DE" dirty="0" smtClean="0"/>
              <a:t> </a:t>
            </a:r>
            <a:r>
              <a:rPr lang="de-DE" dirty="0" err="1" smtClean="0"/>
              <a:t>results</a:t>
            </a:r>
            <a:r>
              <a:rPr lang="de-DE" dirty="0" smtClean="0"/>
              <a:t> in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days</a:t>
            </a:r>
            <a:r>
              <a:rPr lang="de-DE" dirty="0" smtClean="0"/>
              <a:t>)</a:t>
            </a:r>
          </a:p>
          <a:p>
            <a:pPr marL="806958" lvl="1" indent="-514350">
              <a:buFont typeface="+mj-lt"/>
              <a:buAutoNum type="romanUcPeriod"/>
            </a:pPr>
            <a:r>
              <a:rPr lang="de-DE" dirty="0" err="1" smtClean="0"/>
              <a:t>Relatively</a:t>
            </a:r>
            <a:r>
              <a:rPr lang="de-DE" dirty="0" smtClean="0"/>
              <a:t> </a:t>
            </a:r>
            <a:r>
              <a:rPr lang="de-DE" dirty="0" err="1" smtClean="0"/>
              <a:t>cheap</a:t>
            </a:r>
            <a:r>
              <a:rPr lang="de-DE" dirty="0" smtClean="0"/>
              <a:t> (20%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less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costs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biological</a:t>
            </a:r>
            <a:r>
              <a:rPr lang="de-DE" dirty="0" smtClean="0"/>
              <a:t> </a:t>
            </a:r>
            <a:r>
              <a:rPr lang="de-DE" dirty="0" err="1" smtClean="0"/>
              <a:t>biomethane</a:t>
            </a:r>
            <a:r>
              <a:rPr lang="de-DE" dirty="0" smtClean="0"/>
              <a:t> potential </a:t>
            </a:r>
            <a:r>
              <a:rPr lang="de-DE" dirty="0" err="1" smtClean="0"/>
              <a:t>tests</a:t>
            </a:r>
            <a:r>
              <a:rPr lang="de-DE" dirty="0" smtClean="0"/>
              <a:t>)</a:t>
            </a:r>
          </a:p>
          <a:p>
            <a:pPr marL="806958" lvl="1" indent="-514350">
              <a:buFont typeface="+mj-lt"/>
              <a:buAutoNum type="romanUcPeriod"/>
            </a:pPr>
            <a:r>
              <a:rPr lang="de-DE" dirty="0" smtClean="0"/>
              <a:t>A </a:t>
            </a:r>
            <a:r>
              <a:rPr lang="de-DE" dirty="0" err="1" smtClean="0"/>
              <a:t>way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compare</a:t>
            </a:r>
            <a:r>
              <a:rPr lang="de-DE" dirty="0" smtClean="0"/>
              <a:t> </a:t>
            </a:r>
            <a:r>
              <a:rPr lang="de-DE" dirty="0" err="1" smtClean="0"/>
              <a:t>biogas</a:t>
            </a:r>
            <a:r>
              <a:rPr lang="de-DE" dirty="0" smtClean="0"/>
              <a:t> </a:t>
            </a:r>
            <a:r>
              <a:rPr lang="de-DE" dirty="0" err="1" smtClean="0"/>
              <a:t>plants</a:t>
            </a:r>
            <a:r>
              <a:rPr lang="de-DE" dirty="0" smtClean="0"/>
              <a:t> </a:t>
            </a:r>
            <a:r>
              <a:rPr lang="de-DE" dirty="0" err="1" smtClean="0"/>
              <a:t>using</a:t>
            </a:r>
            <a:r>
              <a:rPr lang="de-DE" dirty="0" smtClean="0"/>
              <a:t> different </a:t>
            </a:r>
            <a:r>
              <a:rPr lang="de-DE" dirty="0" err="1" smtClean="0"/>
              <a:t>substrates</a:t>
            </a:r>
            <a:endParaRPr lang="de-DE" dirty="0" smtClean="0"/>
          </a:p>
          <a:p>
            <a:pPr marL="806958" lvl="1" indent="-514350">
              <a:buFont typeface="+mj-lt"/>
              <a:buAutoNum type="romanUcPeriod"/>
            </a:pPr>
            <a:r>
              <a:rPr lang="de-DE" dirty="0" smtClean="0"/>
              <a:t>Not </a:t>
            </a:r>
            <a:r>
              <a:rPr lang="de-DE" dirty="0" err="1" smtClean="0"/>
              <a:t>useful</a:t>
            </a:r>
            <a:r>
              <a:rPr lang="de-DE" dirty="0" smtClean="0"/>
              <a:t> 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r>
              <a:rPr lang="de-DE" dirty="0" smtClean="0"/>
              <a:t> inert </a:t>
            </a:r>
            <a:r>
              <a:rPr lang="de-DE" dirty="0" err="1" smtClean="0"/>
              <a:t>organic</a:t>
            </a:r>
            <a:r>
              <a:rPr lang="de-DE" dirty="0" smtClean="0"/>
              <a:t> material </a:t>
            </a:r>
            <a:r>
              <a:rPr lang="de-DE" dirty="0" err="1" smtClean="0"/>
              <a:t>than</a:t>
            </a:r>
            <a:r>
              <a:rPr lang="de-DE" dirty="0" smtClean="0"/>
              <a:t> </a:t>
            </a:r>
            <a:r>
              <a:rPr lang="de-DE" dirty="0" err="1" smtClean="0"/>
              <a:t>lignin</a:t>
            </a:r>
            <a:r>
              <a:rPr lang="de-DE" dirty="0" smtClean="0"/>
              <a:t> in </a:t>
            </a:r>
            <a:r>
              <a:rPr lang="de-DE" dirty="0" err="1" smtClean="0"/>
              <a:t>your</a:t>
            </a:r>
            <a:r>
              <a:rPr lang="de-DE" dirty="0" smtClean="0"/>
              <a:t> digestate</a:t>
            </a:r>
          </a:p>
          <a:p>
            <a:pPr marL="806958" lvl="1" indent="-514350">
              <a:buFont typeface="+mj-lt"/>
              <a:buAutoNum type="romanUcPeriod"/>
            </a:pPr>
            <a:endParaRPr lang="de-DE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dirty="0" smtClean="0"/>
              <a:t>Future </a:t>
            </a:r>
            <a:r>
              <a:rPr lang="de-DE" dirty="0" err="1" smtClean="0"/>
              <a:t>challenge</a:t>
            </a:r>
            <a:r>
              <a:rPr lang="de-DE" dirty="0" smtClean="0"/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dirty="0" err="1" smtClean="0"/>
              <a:t>Get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sensitivity</a:t>
            </a:r>
            <a:r>
              <a:rPr lang="de-DE" dirty="0" smtClean="0"/>
              <a:t> – </a:t>
            </a:r>
            <a:r>
              <a:rPr lang="de-DE" dirty="0" err="1" smtClean="0"/>
              <a:t>reduce</a:t>
            </a:r>
            <a:r>
              <a:rPr lang="de-DE" dirty="0" smtClean="0"/>
              <a:t> </a:t>
            </a:r>
            <a:r>
              <a:rPr lang="de-DE" dirty="0" err="1" smtClean="0"/>
              <a:t>uncertainty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EEC</a:t>
            </a:r>
          </a:p>
          <a:p>
            <a:pPr marL="514350" indent="-514350">
              <a:buFont typeface="+mj-lt"/>
              <a:buAutoNum type="romanUcPeriod"/>
            </a:pPr>
            <a:endParaRPr lang="de-DE" dirty="0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9776852" y="47419"/>
            <a:ext cx="2339975" cy="765175"/>
            <a:chOff x="4195" y="890"/>
            <a:chExt cx="1440" cy="480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4195" y="890"/>
              <a:ext cx="1440" cy="480"/>
            </a:xfrm>
            <a:prstGeom prst="rect">
              <a:avLst/>
            </a:prstGeom>
            <a:solidFill>
              <a:srgbClr val="780045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7" name="Group 10"/>
            <p:cNvGrpSpPr>
              <a:grpSpLocks/>
            </p:cNvGrpSpPr>
            <p:nvPr/>
          </p:nvGrpSpPr>
          <p:grpSpPr bwMode="auto">
            <a:xfrm>
              <a:off x="4195" y="890"/>
              <a:ext cx="1440" cy="480"/>
              <a:chOff x="4320" y="272"/>
              <a:chExt cx="1222" cy="412"/>
            </a:xfrm>
          </p:grpSpPr>
          <p:pic>
            <p:nvPicPr>
              <p:cNvPr id="8" name="Picture 11" descr="CAU-Text-0300b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0" y="480"/>
                <a:ext cx="1222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12" descr="CAU-pur-sw-015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0" y="272"/>
                <a:ext cx="612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1" name="Textfeld 16"/>
          <p:cNvSpPr txBox="1">
            <a:spLocks noChangeArrowheads="1"/>
          </p:cNvSpPr>
          <p:nvPr/>
        </p:nvSpPr>
        <p:spPr bwMode="auto">
          <a:xfrm>
            <a:off x="9708060" y="428418"/>
            <a:ext cx="2408767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lIns="72000" rIns="72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Christian-Albrechts-Universität zu Kiel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Institut für Landwirtschaftliche Verfahrenstechnik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482DC-2269-4F26-9D2A-7E44B1A4CD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747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8610780" cy="1450757"/>
          </a:xfrm>
        </p:spPr>
        <p:txBody>
          <a:bodyPr>
            <a:normAutofit/>
          </a:bodyPr>
          <a:lstStyle/>
          <a:p>
            <a:r>
              <a:rPr lang="de-DE" sz="4400" dirty="0" err="1" smtClean="0"/>
              <a:t>Overview</a:t>
            </a:r>
            <a:endParaRPr lang="de-DE" sz="9600" dirty="0"/>
          </a:p>
        </p:txBody>
      </p:sp>
      <p:sp>
        <p:nvSpPr>
          <p:cNvPr id="3" name="Untertite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romanUcPeriod"/>
            </a:pPr>
            <a:r>
              <a:rPr lang="de-DE" dirty="0" err="1" smtClean="0"/>
              <a:t>Why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measure</a:t>
            </a:r>
            <a:r>
              <a:rPr lang="de-DE" dirty="0" smtClean="0"/>
              <a:t> </a:t>
            </a:r>
            <a:r>
              <a:rPr lang="de-DE" dirty="0" err="1" smtClean="0"/>
              <a:t>efficiency</a:t>
            </a:r>
            <a:endParaRPr lang="de-DE" dirty="0" smtClean="0"/>
          </a:p>
          <a:p>
            <a:pPr marL="514350" indent="-514350">
              <a:buFont typeface="+mj-lt"/>
              <a:buAutoNum type="romanUcPeriod"/>
            </a:pPr>
            <a:r>
              <a:rPr lang="de-DE" dirty="0" smtClean="0"/>
              <a:t>Problem: </a:t>
            </a:r>
            <a:r>
              <a:rPr lang="de-DE" dirty="0" err="1" smtClean="0"/>
              <a:t>anaerobically</a:t>
            </a:r>
            <a:r>
              <a:rPr lang="de-DE" dirty="0" smtClean="0"/>
              <a:t> non-</a:t>
            </a:r>
            <a:r>
              <a:rPr lang="de-DE" dirty="0" err="1" smtClean="0"/>
              <a:t>degradable</a:t>
            </a:r>
            <a:r>
              <a:rPr lang="de-DE" dirty="0" smtClean="0"/>
              <a:t> </a:t>
            </a:r>
            <a:r>
              <a:rPr lang="de-DE" dirty="0" err="1" smtClean="0"/>
              <a:t>organic</a:t>
            </a:r>
            <a:r>
              <a:rPr lang="de-DE" dirty="0" smtClean="0"/>
              <a:t> matter</a:t>
            </a:r>
          </a:p>
          <a:p>
            <a:pPr marL="514350" indent="-514350">
              <a:buFont typeface="+mj-lt"/>
              <a:buAutoNum type="romanUcPeriod"/>
            </a:pPr>
            <a:r>
              <a:rPr lang="de-DE" dirty="0" smtClean="0"/>
              <a:t>EEC - </a:t>
            </a:r>
            <a:r>
              <a:rPr lang="de-DE" dirty="0" err="1" smtClean="0"/>
              <a:t>efficiency</a:t>
            </a:r>
            <a:r>
              <a:rPr lang="de-DE" dirty="0" smtClean="0"/>
              <a:t> </a:t>
            </a:r>
            <a:r>
              <a:rPr lang="de-DE" dirty="0" err="1" smtClean="0"/>
              <a:t>indicator</a:t>
            </a:r>
            <a:r>
              <a:rPr lang="de-DE" dirty="0" smtClean="0"/>
              <a:t> </a:t>
            </a:r>
            <a:r>
              <a:rPr lang="de-DE" dirty="0" err="1" smtClean="0"/>
              <a:t>based</a:t>
            </a:r>
            <a:r>
              <a:rPr lang="de-DE" dirty="0" smtClean="0"/>
              <a:t> on </a:t>
            </a:r>
            <a:r>
              <a:rPr lang="de-DE" dirty="0" err="1" smtClean="0"/>
              <a:t>calorimetric</a:t>
            </a:r>
            <a:r>
              <a:rPr lang="de-DE" dirty="0" smtClean="0"/>
              <a:t> </a:t>
            </a:r>
            <a:r>
              <a:rPr lang="de-DE" dirty="0" err="1" smtClean="0"/>
              <a:t>measurements</a:t>
            </a:r>
            <a:endParaRPr lang="de-DE" dirty="0" smtClean="0"/>
          </a:p>
          <a:p>
            <a:pPr marL="514350" indent="-514350">
              <a:buFont typeface="+mj-lt"/>
              <a:buAutoNum type="romanUcPeriod"/>
            </a:pPr>
            <a:r>
              <a:rPr lang="de-DE" dirty="0" err="1" smtClean="0"/>
              <a:t>Example</a:t>
            </a:r>
            <a:endParaRPr lang="de-DE" dirty="0" smtClean="0"/>
          </a:p>
          <a:p>
            <a:pPr marL="514350" indent="-514350">
              <a:buFont typeface="+mj-lt"/>
              <a:buAutoNum type="romanUcPeriod"/>
            </a:pPr>
            <a:r>
              <a:rPr lang="de-DE" dirty="0"/>
              <a:t>S</a:t>
            </a:r>
            <a:r>
              <a:rPr lang="de-DE" dirty="0" smtClean="0"/>
              <a:t>ummary</a:t>
            </a:r>
            <a:endParaRPr lang="de-DE" dirty="0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9776852" y="47419"/>
            <a:ext cx="2339975" cy="765175"/>
            <a:chOff x="4195" y="890"/>
            <a:chExt cx="1440" cy="480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4195" y="890"/>
              <a:ext cx="1440" cy="480"/>
            </a:xfrm>
            <a:prstGeom prst="rect">
              <a:avLst/>
            </a:prstGeom>
            <a:solidFill>
              <a:srgbClr val="780045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7" name="Group 10"/>
            <p:cNvGrpSpPr>
              <a:grpSpLocks/>
            </p:cNvGrpSpPr>
            <p:nvPr/>
          </p:nvGrpSpPr>
          <p:grpSpPr bwMode="auto">
            <a:xfrm>
              <a:off x="4195" y="890"/>
              <a:ext cx="1440" cy="480"/>
              <a:chOff x="4320" y="272"/>
              <a:chExt cx="1222" cy="412"/>
            </a:xfrm>
          </p:grpSpPr>
          <p:pic>
            <p:nvPicPr>
              <p:cNvPr id="8" name="Picture 11" descr="CAU-Text-0300b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0" y="480"/>
                <a:ext cx="1222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12" descr="CAU-pur-sw-015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0" y="272"/>
                <a:ext cx="612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1" name="Textfeld 16"/>
          <p:cNvSpPr txBox="1">
            <a:spLocks noChangeArrowheads="1"/>
          </p:cNvSpPr>
          <p:nvPr/>
        </p:nvSpPr>
        <p:spPr bwMode="auto">
          <a:xfrm>
            <a:off x="9708060" y="428418"/>
            <a:ext cx="2408767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lIns="72000" rIns="72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Christian-Albrechts-Universität zu Kiel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Institut für Landwirtschaftliche Verfahrenstechnik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482DC-2269-4F26-9D2A-7E44B1A4CD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873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400" dirty="0" err="1" smtClean="0"/>
              <a:t>Why</a:t>
            </a:r>
            <a:r>
              <a:rPr lang="de-DE" sz="4400" dirty="0" smtClean="0"/>
              <a:t> </a:t>
            </a:r>
            <a:r>
              <a:rPr lang="de-DE" sz="4400" dirty="0" err="1" smtClean="0"/>
              <a:t>and</a:t>
            </a:r>
            <a:r>
              <a:rPr lang="de-DE" sz="4400" dirty="0" smtClean="0"/>
              <a:t> </a:t>
            </a:r>
            <a:r>
              <a:rPr lang="de-DE" sz="4400" dirty="0" err="1"/>
              <a:t>h</a:t>
            </a:r>
            <a:r>
              <a:rPr lang="de-DE" sz="4400" dirty="0" err="1" smtClean="0"/>
              <a:t>ow</a:t>
            </a:r>
            <a:r>
              <a:rPr lang="de-DE" sz="4400" dirty="0" smtClean="0"/>
              <a:t> </a:t>
            </a:r>
            <a:r>
              <a:rPr lang="de-DE" sz="4400" dirty="0" err="1" smtClean="0"/>
              <a:t>to</a:t>
            </a:r>
            <a:r>
              <a:rPr lang="de-DE" sz="4400" dirty="0" smtClean="0"/>
              <a:t> </a:t>
            </a:r>
            <a:r>
              <a:rPr lang="de-DE" sz="4400" dirty="0" err="1" smtClean="0"/>
              <a:t>measure</a:t>
            </a:r>
            <a:r>
              <a:rPr lang="de-DE" sz="4400" dirty="0" smtClean="0"/>
              <a:t> </a:t>
            </a:r>
            <a:r>
              <a:rPr lang="de-DE" sz="4400" dirty="0" err="1" smtClean="0"/>
              <a:t>efficiency</a:t>
            </a:r>
            <a:endParaRPr lang="de-DE" sz="9600" dirty="0"/>
          </a:p>
        </p:txBody>
      </p:sp>
      <p:sp>
        <p:nvSpPr>
          <p:cNvPr id="16" name="Inhaltsplatzhalter 15"/>
          <p:cNvSpPr>
            <a:spLocks noGrp="1"/>
          </p:cNvSpPr>
          <p:nvPr>
            <p:ph idx="1"/>
          </p:nvPr>
        </p:nvSpPr>
        <p:spPr>
          <a:xfrm>
            <a:off x="1097279" y="1976548"/>
            <a:ext cx="10058401" cy="155271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DE" dirty="0" err="1" smtClean="0"/>
              <a:t>Why</a:t>
            </a:r>
            <a:r>
              <a:rPr lang="de-DE" dirty="0" smtClean="0"/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know</a:t>
            </a:r>
            <a:r>
              <a:rPr lang="de-DE" dirty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potential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optimisation</a:t>
            </a:r>
            <a:endParaRPr lang="de-DE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err="1" smtClean="0"/>
              <a:t>Necessary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decision</a:t>
            </a:r>
            <a:r>
              <a:rPr lang="de-DE" dirty="0" smtClean="0"/>
              <a:t> on </a:t>
            </a:r>
            <a:r>
              <a:rPr lang="de-DE" dirty="0" err="1" smtClean="0"/>
              <a:t>extent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investment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optimisation</a:t>
            </a:r>
            <a:endParaRPr lang="de-DE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comparison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different </a:t>
            </a:r>
            <a:r>
              <a:rPr lang="de-DE" dirty="0" err="1" smtClean="0"/>
              <a:t>technologies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find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most</a:t>
            </a:r>
            <a:r>
              <a:rPr lang="de-DE" dirty="0" smtClean="0"/>
              <a:t> </a:t>
            </a:r>
            <a:r>
              <a:rPr lang="de-DE" dirty="0" err="1" smtClean="0"/>
              <a:t>effective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482DC-2269-4F26-9D2A-7E44B1A4CD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9776852" y="47419"/>
            <a:ext cx="2339975" cy="765175"/>
            <a:chOff x="4195" y="890"/>
            <a:chExt cx="1440" cy="480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4195" y="890"/>
              <a:ext cx="1440" cy="480"/>
            </a:xfrm>
            <a:prstGeom prst="rect">
              <a:avLst/>
            </a:prstGeom>
            <a:solidFill>
              <a:srgbClr val="780045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7" name="Group 10"/>
            <p:cNvGrpSpPr>
              <a:grpSpLocks/>
            </p:cNvGrpSpPr>
            <p:nvPr/>
          </p:nvGrpSpPr>
          <p:grpSpPr bwMode="auto">
            <a:xfrm>
              <a:off x="4195" y="890"/>
              <a:ext cx="1440" cy="480"/>
              <a:chOff x="4320" y="272"/>
              <a:chExt cx="1222" cy="412"/>
            </a:xfrm>
          </p:grpSpPr>
          <p:pic>
            <p:nvPicPr>
              <p:cNvPr id="8" name="Picture 11" descr="CAU-Text-0300b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0" y="480"/>
                <a:ext cx="1222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12" descr="CAU-pur-sw-015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0" y="272"/>
                <a:ext cx="612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1" name="Textfeld 16"/>
          <p:cNvSpPr txBox="1">
            <a:spLocks noChangeArrowheads="1"/>
          </p:cNvSpPr>
          <p:nvPr/>
        </p:nvSpPr>
        <p:spPr bwMode="auto">
          <a:xfrm>
            <a:off x="9708060" y="428418"/>
            <a:ext cx="2408767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lIns="72000" rIns="72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Christian-Albrechts-Universität zu Kiel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Institut für Landwirtschaftliche Verfahrenstechnik</a:t>
            </a:r>
          </a:p>
        </p:txBody>
      </p:sp>
      <p:sp>
        <p:nvSpPr>
          <p:cNvPr id="3" name="Rechteck 2"/>
          <p:cNvSpPr/>
          <p:nvPr/>
        </p:nvSpPr>
        <p:spPr>
          <a:xfrm>
            <a:off x="2502569" y="4109986"/>
            <a:ext cx="1716505" cy="6497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Substrate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production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4830279" y="4109985"/>
            <a:ext cx="1716505" cy="6497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Biogas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production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7157989" y="4109984"/>
            <a:ext cx="1716505" cy="6497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Biogas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utilisation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19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8610780" cy="1450757"/>
          </a:xfrm>
        </p:spPr>
        <p:txBody>
          <a:bodyPr>
            <a:normAutofit/>
          </a:bodyPr>
          <a:lstStyle/>
          <a:p>
            <a:r>
              <a:rPr lang="de-DE" sz="4400" dirty="0" err="1" smtClean="0"/>
              <a:t>Why</a:t>
            </a:r>
            <a:r>
              <a:rPr lang="de-DE" sz="4400" dirty="0" smtClean="0"/>
              <a:t> </a:t>
            </a:r>
            <a:r>
              <a:rPr lang="de-DE" sz="4400" dirty="0" err="1" smtClean="0"/>
              <a:t>and</a:t>
            </a:r>
            <a:r>
              <a:rPr lang="de-DE" sz="4400" dirty="0" smtClean="0"/>
              <a:t> </a:t>
            </a:r>
            <a:r>
              <a:rPr lang="de-DE" sz="4400" dirty="0" err="1"/>
              <a:t>h</a:t>
            </a:r>
            <a:r>
              <a:rPr lang="de-DE" sz="4400" dirty="0" err="1" smtClean="0"/>
              <a:t>ow</a:t>
            </a:r>
            <a:r>
              <a:rPr lang="de-DE" sz="4400" dirty="0" smtClean="0"/>
              <a:t> </a:t>
            </a:r>
            <a:r>
              <a:rPr lang="de-DE" sz="4400" dirty="0" err="1" smtClean="0"/>
              <a:t>to</a:t>
            </a:r>
            <a:r>
              <a:rPr lang="de-DE" sz="4400" dirty="0" smtClean="0"/>
              <a:t> </a:t>
            </a:r>
            <a:r>
              <a:rPr lang="de-DE" sz="4400" dirty="0" err="1" smtClean="0"/>
              <a:t>measure</a:t>
            </a:r>
            <a:r>
              <a:rPr lang="de-DE" sz="4400" dirty="0" smtClean="0"/>
              <a:t> </a:t>
            </a:r>
            <a:r>
              <a:rPr lang="de-DE" sz="4400" dirty="0" err="1" smtClean="0"/>
              <a:t>efficiency</a:t>
            </a:r>
            <a:endParaRPr lang="de-DE" sz="9600" dirty="0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9776852" y="47419"/>
            <a:ext cx="2339975" cy="765175"/>
            <a:chOff x="4195" y="890"/>
            <a:chExt cx="1440" cy="480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4195" y="890"/>
              <a:ext cx="1440" cy="480"/>
            </a:xfrm>
            <a:prstGeom prst="rect">
              <a:avLst/>
            </a:prstGeom>
            <a:solidFill>
              <a:srgbClr val="780045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7" name="Group 10"/>
            <p:cNvGrpSpPr>
              <a:grpSpLocks/>
            </p:cNvGrpSpPr>
            <p:nvPr/>
          </p:nvGrpSpPr>
          <p:grpSpPr bwMode="auto">
            <a:xfrm>
              <a:off x="4195" y="890"/>
              <a:ext cx="1440" cy="480"/>
              <a:chOff x="4320" y="272"/>
              <a:chExt cx="1222" cy="412"/>
            </a:xfrm>
          </p:grpSpPr>
          <p:pic>
            <p:nvPicPr>
              <p:cNvPr id="8" name="Picture 11" descr="CAU-Text-0300b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0" y="480"/>
                <a:ext cx="1222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12" descr="CAU-pur-sw-015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0" y="272"/>
                <a:ext cx="612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1" name="Textfeld 16"/>
          <p:cNvSpPr txBox="1">
            <a:spLocks noChangeArrowheads="1"/>
          </p:cNvSpPr>
          <p:nvPr/>
        </p:nvSpPr>
        <p:spPr bwMode="auto">
          <a:xfrm>
            <a:off x="9708060" y="428418"/>
            <a:ext cx="2408767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lIns="72000" rIns="72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Christian-Albrechts-Universität zu Kiel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Institut für Landwirtschaftliche Verfahrenstechnik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482DC-2269-4F26-9D2A-7E44B1A4CD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" name="Objekt 11"/>
          <p:cNvGraphicFramePr>
            <a:graphicFrameLocks noChangeAspect="1"/>
          </p:cNvGraphicFramePr>
          <p:nvPr>
            <p:extLst/>
          </p:nvPr>
        </p:nvGraphicFramePr>
        <p:xfrm>
          <a:off x="1875406" y="1949415"/>
          <a:ext cx="8025054" cy="2192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Arbeitsblatt" r:id="rId5" imgW="4114899" imgH="1123840" progId="Excel.Sheet.12">
                  <p:embed/>
                </p:oleObj>
              </mc:Choice>
              <mc:Fallback>
                <p:oleObj name="Arbeitsblatt" r:id="rId5" imgW="4114899" imgH="1123840" progId="Excel.Sheet.12">
                  <p:embed/>
                  <p:pic>
                    <p:nvPicPr>
                      <p:cNvPr id="12" name="Objekt 1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75406" y="1949415"/>
                        <a:ext cx="8025054" cy="21920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feld 12"/>
          <p:cNvSpPr txBox="1"/>
          <p:nvPr/>
        </p:nvSpPr>
        <p:spPr>
          <a:xfrm>
            <a:off x="404261" y="4504623"/>
            <a:ext cx="43975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typical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measurement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parameters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Content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organic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dry matter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Biogas/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biomethan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potential (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biological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Chemical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energy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content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calorific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value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4946191" y="4504623"/>
            <a:ext cx="6446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Yield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much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substrate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energy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was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converted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biogas</a:t>
            </a:r>
            <a:endParaRPr kumimoji="0" lang="de-DE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946191" y="5058621"/>
            <a:ext cx="70001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Extent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conversion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much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substrate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energy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was </a:t>
            </a:r>
            <a:endParaRPr kumimoji="0" lang="de-DE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converted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matter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product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i.e.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heat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biogas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chemicals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231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8610780" cy="1450757"/>
          </a:xfrm>
        </p:spPr>
        <p:txBody>
          <a:bodyPr>
            <a:normAutofit/>
          </a:bodyPr>
          <a:lstStyle/>
          <a:p>
            <a:r>
              <a:rPr lang="de-DE" sz="4400" dirty="0" smtClean="0"/>
              <a:t>Problem: </a:t>
            </a:r>
            <a:r>
              <a:rPr lang="de-DE" sz="4400" dirty="0" err="1" smtClean="0"/>
              <a:t>anaerobically</a:t>
            </a:r>
            <a:r>
              <a:rPr lang="de-DE" sz="4400" dirty="0" smtClean="0"/>
              <a:t> non-</a:t>
            </a:r>
            <a:r>
              <a:rPr lang="de-DE" sz="4400" dirty="0" err="1" smtClean="0"/>
              <a:t>degradable</a:t>
            </a:r>
            <a:r>
              <a:rPr lang="de-DE" sz="4400" dirty="0" smtClean="0"/>
              <a:t> </a:t>
            </a:r>
            <a:r>
              <a:rPr lang="de-DE" sz="4400" dirty="0" err="1" smtClean="0"/>
              <a:t>organic</a:t>
            </a:r>
            <a:r>
              <a:rPr lang="de-DE" sz="4400" dirty="0" smtClean="0"/>
              <a:t> matter </a:t>
            </a:r>
            <a:endParaRPr lang="de-DE" sz="9600" dirty="0"/>
          </a:p>
        </p:txBody>
      </p:sp>
      <p:sp>
        <p:nvSpPr>
          <p:cNvPr id="3" name="Untertitel 2"/>
          <p:cNvSpPr>
            <a:spLocks noGrp="1"/>
          </p:cNvSpPr>
          <p:nvPr>
            <p:ph idx="1"/>
          </p:nvPr>
        </p:nvSpPr>
        <p:spPr>
          <a:xfrm>
            <a:off x="1097279" y="1845734"/>
            <a:ext cx="4466123" cy="402336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DE" dirty="0" smtClean="0"/>
              <a:t> not all </a:t>
            </a:r>
            <a:r>
              <a:rPr lang="de-DE" dirty="0" err="1" smtClean="0"/>
              <a:t>components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substrates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degraded</a:t>
            </a:r>
            <a:r>
              <a:rPr lang="de-DE" dirty="0" smtClean="0"/>
              <a:t> </a:t>
            </a:r>
            <a:r>
              <a:rPr lang="de-DE" dirty="0" err="1" smtClean="0"/>
              <a:t>under</a:t>
            </a:r>
            <a:r>
              <a:rPr lang="de-DE" dirty="0" smtClean="0"/>
              <a:t> </a:t>
            </a:r>
            <a:r>
              <a:rPr lang="de-DE" dirty="0" err="1" smtClean="0"/>
              <a:t>anaerobic</a:t>
            </a:r>
            <a:r>
              <a:rPr lang="de-DE" dirty="0" smtClean="0"/>
              <a:t> </a:t>
            </a:r>
            <a:r>
              <a:rPr lang="de-DE" dirty="0" err="1" smtClean="0"/>
              <a:t>conditions</a:t>
            </a:r>
            <a:endParaRPr lang="de-DE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err="1"/>
              <a:t>e</a:t>
            </a:r>
            <a:r>
              <a:rPr lang="de-DE" dirty="0" err="1" smtClean="0"/>
              <a:t>specially</a:t>
            </a:r>
            <a:r>
              <a:rPr lang="de-DE" dirty="0" smtClean="0"/>
              <a:t> </a:t>
            </a:r>
            <a:r>
              <a:rPr lang="de-DE" dirty="0" err="1" smtClean="0"/>
              <a:t>lignin</a:t>
            </a:r>
            <a:endParaRPr lang="de-DE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de-DE" dirty="0" smtClean="0"/>
              <a:t>The </a:t>
            </a:r>
            <a:r>
              <a:rPr lang="de-DE" dirty="0" err="1" smtClean="0"/>
              <a:t>anaerobiccally</a:t>
            </a:r>
            <a:r>
              <a:rPr lang="de-DE" dirty="0" smtClean="0"/>
              <a:t> non-</a:t>
            </a:r>
            <a:r>
              <a:rPr lang="de-DE" dirty="0" err="1" smtClean="0"/>
              <a:t>degradable</a:t>
            </a:r>
            <a:r>
              <a:rPr lang="de-DE" dirty="0" smtClean="0"/>
              <a:t> </a:t>
            </a:r>
            <a:r>
              <a:rPr lang="de-DE" dirty="0" err="1" smtClean="0"/>
              <a:t>portion</a:t>
            </a:r>
            <a:r>
              <a:rPr lang="de-DE" dirty="0" smtClean="0"/>
              <a:t>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considered</a:t>
            </a:r>
            <a:r>
              <a:rPr lang="de-DE" dirty="0" smtClean="0"/>
              <a:t> in </a:t>
            </a:r>
            <a:r>
              <a:rPr lang="de-DE" dirty="0" err="1" smtClean="0"/>
              <a:t>efficiency</a:t>
            </a:r>
            <a:r>
              <a:rPr lang="de-DE" dirty="0" smtClean="0"/>
              <a:t> </a:t>
            </a:r>
            <a:r>
              <a:rPr lang="de-DE" dirty="0" err="1" smtClean="0"/>
              <a:t>indicators</a:t>
            </a:r>
            <a:r>
              <a:rPr lang="de-DE" dirty="0" smtClean="0"/>
              <a:t>, so </a:t>
            </a:r>
            <a:r>
              <a:rPr lang="de-DE" dirty="0" err="1" smtClean="0"/>
              <a:t>that</a:t>
            </a:r>
            <a:r>
              <a:rPr lang="de-DE" dirty="0" smtClean="0"/>
              <a:t>:</a:t>
            </a:r>
          </a:p>
          <a:p>
            <a:pPr marL="514350" indent="-514350">
              <a:buFont typeface="+mj-lt"/>
              <a:buAutoNum type="romanUcPeriod"/>
            </a:pPr>
            <a:r>
              <a:rPr lang="de-DE" dirty="0" smtClean="0"/>
              <a:t>Residual potential in digestate will not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over-estimateed</a:t>
            </a:r>
            <a:endParaRPr lang="de-DE" dirty="0" smtClean="0"/>
          </a:p>
          <a:p>
            <a:pPr marL="514350" indent="-514350">
              <a:buFont typeface="+mj-lt"/>
              <a:buAutoNum type="romanUcPeriod"/>
            </a:pPr>
            <a:r>
              <a:rPr lang="de-DE" dirty="0" smtClean="0"/>
              <a:t>Efficiency will not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underestimated</a:t>
            </a:r>
            <a:r>
              <a:rPr lang="de-DE" dirty="0" smtClean="0"/>
              <a:t>, </a:t>
            </a:r>
            <a:r>
              <a:rPr lang="de-DE" dirty="0" err="1" smtClean="0"/>
              <a:t>when</a:t>
            </a:r>
            <a:r>
              <a:rPr lang="de-DE" dirty="0" smtClean="0"/>
              <a:t> </a:t>
            </a:r>
            <a:r>
              <a:rPr lang="de-DE" dirty="0" err="1" smtClean="0"/>
              <a:t>using</a:t>
            </a:r>
            <a:r>
              <a:rPr lang="de-DE" dirty="0" smtClean="0"/>
              <a:t> </a:t>
            </a:r>
            <a:r>
              <a:rPr lang="de-DE" dirty="0" err="1" smtClean="0"/>
              <a:t>lignin-rich</a:t>
            </a:r>
            <a:r>
              <a:rPr lang="de-DE" dirty="0" smtClean="0"/>
              <a:t> material</a:t>
            </a:r>
          </a:p>
          <a:p>
            <a:pPr marL="514350" indent="-514350">
              <a:buFont typeface="+mj-lt"/>
              <a:buAutoNum type="romanUcPeriod"/>
            </a:pPr>
            <a:r>
              <a:rPr lang="de-DE" dirty="0" smtClean="0"/>
              <a:t>Biogas </a:t>
            </a:r>
            <a:r>
              <a:rPr lang="de-DE" dirty="0" err="1" smtClean="0"/>
              <a:t>plants</a:t>
            </a:r>
            <a:r>
              <a:rPr lang="de-DE" dirty="0" smtClean="0"/>
              <a:t> </a:t>
            </a:r>
            <a:r>
              <a:rPr lang="de-DE" dirty="0" err="1" smtClean="0"/>
              <a:t>using</a:t>
            </a:r>
            <a:r>
              <a:rPr lang="de-DE" dirty="0" smtClean="0"/>
              <a:t> different </a:t>
            </a:r>
            <a:r>
              <a:rPr lang="de-DE" dirty="0" err="1" smtClean="0"/>
              <a:t>substrates</a:t>
            </a:r>
            <a:r>
              <a:rPr lang="de-DE" dirty="0" smtClean="0"/>
              <a:t> (</a:t>
            </a:r>
            <a:r>
              <a:rPr lang="de-DE" dirty="0" err="1" smtClean="0"/>
              <a:t>regarding</a:t>
            </a:r>
            <a:r>
              <a:rPr lang="de-DE" dirty="0" smtClean="0"/>
              <a:t> </a:t>
            </a:r>
            <a:r>
              <a:rPr lang="de-DE" dirty="0" err="1" smtClean="0"/>
              <a:t>lignin</a:t>
            </a:r>
            <a:r>
              <a:rPr lang="de-DE" dirty="0" smtClean="0"/>
              <a:t>-portion)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compared</a:t>
            </a:r>
            <a:endParaRPr lang="de-DE" dirty="0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9776852" y="47419"/>
            <a:ext cx="2339975" cy="765175"/>
            <a:chOff x="4195" y="890"/>
            <a:chExt cx="1440" cy="480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4195" y="890"/>
              <a:ext cx="1440" cy="480"/>
            </a:xfrm>
            <a:prstGeom prst="rect">
              <a:avLst/>
            </a:prstGeom>
            <a:solidFill>
              <a:srgbClr val="780045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7" name="Group 10"/>
            <p:cNvGrpSpPr>
              <a:grpSpLocks/>
            </p:cNvGrpSpPr>
            <p:nvPr/>
          </p:nvGrpSpPr>
          <p:grpSpPr bwMode="auto">
            <a:xfrm>
              <a:off x="4195" y="890"/>
              <a:ext cx="1440" cy="480"/>
              <a:chOff x="4320" y="272"/>
              <a:chExt cx="1222" cy="412"/>
            </a:xfrm>
          </p:grpSpPr>
          <p:pic>
            <p:nvPicPr>
              <p:cNvPr id="8" name="Picture 11" descr="CAU-Text-0300b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0" y="480"/>
                <a:ext cx="1222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12" descr="CAU-pur-sw-015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0" y="272"/>
                <a:ext cx="612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1" name="Textfeld 16"/>
          <p:cNvSpPr txBox="1">
            <a:spLocks noChangeArrowheads="1"/>
          </p:cNvSpPr>
          <p:nvPr/>
        </p:nvSpPr>
        <p:spPr bwMode="auto">
          <a:xfrm>
            <a:off x="9708060" y="428418"/>
            <a:ext cx="2408767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lIns="72000" rIns="72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Christian-Albrechts-Universität zu Kiel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Institut für Landwirtschaftliche Verfahrenstechnik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482DC-2269-4F26-9D2A-7E44B1A4CD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340" y="1835966"/>
            <a:ext cx="6004784" cy="390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289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8479339" cy="1450757"/>
          </a:xfrm>
        </p:spPr>
        <p:txBody>
          <a:bodyPr>
            <a:normAutofit fontScale="90000"/>
          </a:bodyPr>
          <a:lstStyle/>
          <a:p>
            <a:r>
              <a:rPr lang="de-DE" sz="4400" dirty="0" err="1" smtClean="0"/>
              <a:t>Anaerobically</a:t>
            </a:r>
            <a:r>
              <a:rPr lang="de-DE" sz="4400" dirty="0" smtClean="0"/>
              <a:t> non-</a:t>
            </a:r>
            <a:r>
              <a:rPr lang="de-DE" sz="4400" dirty="0" err="1" smtClean="0"/>
              <a:t>degradable</a:t>
            </a:r>
            <a:r>
              <a:rPr lang="de-DE" sz="4400" dirty="0" smtClean="0"/>
              <a:t> Portion &lt;-&gt; </a:t>
            </a:r>
            <a:r>
              <a:rPr lang="de-DE" sz="4400" dirty="0" err="1" smtClean="0"/>
              <a:t>gross</a:t>
            </a:r>
            <a:r>
              <a:rPr lang="de-DE" sz="4400" dirty="0" smtClean="0"/>
              <a:t> </a:t>
            </a:r>
            <a:r>
              <a:rPr lang="de-DE" sz="4400" dirty="0" err="1" smtClean="0"/>
              <a:t>calorific</a:t>
            </a:r>
            <a:r>
              <a:rPr lang="de-DE" sz="4400" dirty="0" smtClean="0"/>
              <a:t> </a:t>
            </a:r>
            <a:r>
              <a:rPr lang="de-DE" sz="4400" dirty="0" err="1" smtClean="0"/>
              <a:t>value</a:t>
            </a:r>
            <a:r>
              <a:rPr lang="de-DE" sz="4400" dirty="0" smtClean="0"/>
              <a:t> </a:t>
            </a:r>
            <a:r>
              <a:rPr lang="de-DE" sz="4400" dirty="0" err="1" smtClean="0"/>
              <a:t>of</a:t>
            </a:r>
            <a:r>
              <a:rPr lang="de-DE" sz="4400" dirty="0" smtClean="0"/>
              <a:t> digestates</a:t>
            </a:r>
            <a:endParaRPr lang="de-DE" sz="9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482DC-2269-4F26-9D2A-7E44B1A4CD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9776852" y="47419"/>
            <a:ext cx="2339975" cy="765175"/>
            <a:chOff x="4195" y="890"/>
            <a:chExt cx="1440" cy="480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4195" y="890"/>
              <a:ext cx="1440" cy="480"/>
            </a:xfrm>
            <a:prstGeom prst="rect">
              <a:avLst/>
            </a:prstGeom>
            <a:solidFill>
              <a:srgbClr val="780045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7" name="Group 10"/>
            <p:cNvGrpSpPr>
              <a:grpSpLocks/>
            </p:cNvGrpSpPr>
            <p:nvPr/>
          </p:nvGrpSpPr>
          <p:grpSpPr bwMode="auto">
            <a:xfrm>
              <a:off x="4195" y="890"/>
              <a:ext cx="1440" cy="480"/>
              <a:chOff x="4320" y="272"/>
              <a:chExt cx="1222" cy="412"/>
            </a:xfrm>
          </p:grpSpPr>
          <p:pic>
            <p:nvPicPr>
              <p:cNvPr id="8" name="Picture 11" descr="CAU-Text-0300b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0" y="480"/>
                <a:ext cx="1222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12" descr="CAU-pur-sw-015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0" y="272"/>
                <a:ext cx="612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1" name="Textfeld 16"/>
          <p:cNvSpPr txBox="1">
            <a:spLocks noChangeArrowheads="1"/>
          </p:cNvSpPr>
          <p:nvPr/>
        </p:nvSpPr>
        <p:spPr bwMode="auto">
          <a:xfrm>
            <a:off x="9708060" y="428418"/>
            <a:ext cx="2408767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lIns="72000" rIns="72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Christian-Albrechts-Universität zu Kiel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Institut für Landwirtschaftliche Verfahrenstechnik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406" y="1863050"/>
            <a:ext cx="5118118" cy="4276990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6020827" y="1863050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ADL [kg/kg-ODM] = 0.06696 * GCV [MJ/kg-ODM] - 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1.259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Adjusted R²=0.886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Accuracy ADL: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± 0.086 [kg/kg-ODM] (± 2*RMSECV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Recalculated GCV of ADL: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33.74 ± 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1.58 MJ/kg-ODM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Energy of Lignin in digestate: 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hteck 13"/>
              <p:cNvSpPr/>
              <p:nvPr/>
            </p:nvSpPr>
            <p:spPr>
              <a:xfrm>
                <a:off x="6020827" y="3894375"/>
                <a:ext cx="5351978" cy="3919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de-D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de-D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</m:e>
                        <m:sub>
                          <m:r>
                            <a:rPr kumimoji="0" lang="de-D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𝑑𝑖𝑔</m:t>
                          </m:r>
                          <m:r>
                            <a:rPr kumimoji="0" lang="de-DE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de-D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𝑙𝑖𝑔𝑛𝑖𝑛</m:t>
                          </m:r>
                        </m:sub>
                      </m:sSub>
                      <m:r>
                        <a:rPr kumimoji="0" lang="de-D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de-D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de-D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e>
                        <m:sub>
                          <m:r>
                            <a:rPr kumimoji="0" lang="de-D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𝑑𝑖𝑔</m:t>
                          </m:r>
                        </m:sub>
                      </m:sSub>
                      <m:r>
                        <a:rPr kumimoji="0" lang="de-D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∙</m:t>
                      </m:r>
                      <m:sSub>
                        <m:sSubPr>
                          <m:ctrlPr>
                            <a:rPr kumimoji="0" lang="de-D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de-D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𝐷𝑀</m:t>
                          </m:r>
                        </m:e>
                        <m:sub>
                          <m:r>
                            <a:rPr kumimoji="0" lang="de-D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𝑑𝑖𝑔</m:t>
                          </m:r>
                        </m:sub>
                      </m:sSub>
                      <m:r>
                        <a:rPr kumimoji="0" lang="de-D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∙</m:t>
                      </m:r>
                      <m:sSub>
                        <m:sSubPr>
                          <m:ctrlPr>
                            <a:rPr kumimoji="0" lang="de-D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de-D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𝑜𝐷𝑀</m:t>
                          </m:r>
                        </m:e>
                        <m:sub>
                          <m:r>
                            <a:rPr kumimoji="0" lang="de-D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𝑑𝑖𝑔</m:t>
                          </m:r>
                        </m:sub>
                      </m:sSub>
                      <m:r>
                        <a:rPr kumimoji="0" lang="de-D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∙</m:t>
                      </m:r>
                      <m:sSub>
                        <m:sSubPr>
                          <m:ctrlPr>
                            <a:rPr kumimoji="0" lang="de-D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de-D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𝑤</m:t>
                          </m:r>
                        </m:e>
                        <m:sub>
                          <m:r>
                            <a:rPr kumimoji="0" lang="de-D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𝐴𝐷𝐿</m:t>
                          </m:r>
                        </m:sub>
                      </m:sSub>
                      <m:r>
                        <a:rPr kumimoji="0" lang="de-D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∙</m:t>
                      </m:r>
                      <m:sSub>
                        <m:sSubPr>
                          <m:ctrlPr>
                            <a:rPr kumimoji="0" lang="de-D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de-D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𝐺𝐶𝑉</m:t>
                          </m:r>
                        </m:e>
                        <m:sub>
                          <m:r>
                            <a:rPr kumimoji="0" lang="de-D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𝐴𝐷𝐿</m:t>
                          </m:r>
                        </m:sub>
                      </m:sSub>
                    </m:oMath>
                  </m:oMathPara>
                </a14:m>
                <a:endPara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Rechtec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0827" y="3894375"/>
                <a:ext cx="5351978" cy="391902"/>
              </a:xfrm>
              <a:prstGeom prst="rect">
                <a:avLst/>
              </a:prstGeom>
              <a:blipFill>
                <a:blip r:embed="rId5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47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8479339" cy="1450757"/>
          </a:xfrm>
        </p:spPr>
        <p:txBody>
          <a:bodyPr>
            <a:normAutofit/>
          </a:bodyPr>
          <a:lstStyle/>
          <a:p>
            <a:r>
              <a:rPr lang="de-DE" sz="4400" dirty="0" err="1" smtClean="0"/>
              <a:t>Calculation</a:t>
            </a:r>
            <a:r>
              <a:rPr lang="de-DE" sz="4400" dirty="0" smtClean="0"/>
              <a:t>: </a:t>
            </a:r>
            <a:r>
              <a:rPr lang="de-DE" sz="4400" dirty="0" err="1" smtClean="0"/>
              <a:t>Extent</a:t>
            </a:r>
            <a:r>
              <a:rPr lang="de-DE" sz="4400" dirty="0" smtClean="0"/>
              <a:t> </a:t>
            </a:r>
            <a:r>
              <a:rPr lang="de-DE" sz="4400" dirty="0" err="1" smtClean="0"/>
              <a:t>of</a:t>
            </a:r>
            <a:r>
              <a:rPr lang="de-DE" sz="4400" dirty="0" smtClean="0"/>
              <a:t> </a:t>
            </a:r>
            <a:r>
              <a:rPr lang="de-DE" sz="4400" dirty="0" err="1" smtClean="0"/>
              <a:t>energy</a:t>
            </a:r>
            <a:r>
              <a:rPr lang="de-DE" sz="4400" dirty="0" smtClean="0"/>
              <a:t> </a:t>
            </a:r>
            <a:r>
              <a:rPr lang="de-DE" sz="4400" dirty="0" err="1" smtClean="0"/>
              <a:t>conversion</a:t>
            </a:r>
            <a:endParaRPr lang="de-DE" sz="9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482DC-2269-4F26-9D2A-7E44B1A4CD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9776852" y="47419"/>
            <a:ext cx="2339975" cy="765175"/>
            <a:chOff x="4195" y="890"/>
            <a:chExt cx="1440" cy="480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4195" y="890"/>
              <a:ext cx="1440" cy="480"/>
            </a:xfrm>
            <a:prstGeom prst="rect">
              <a:avLst/>
            </a:prstGeom>
            <a:solidFill>
              <a:srgbClr val="780045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7" name="Group 10"/>
            <p:cNvGrpSpPr>
              <a:grpSpLocks/>
            </p:cNvGrpSpPr>
            <p:nvPr/>
          </p:nvGrpSpPr>
          <p:grpSpPr bwMode="auto">
            <a:xfrm>
              <a:off x="4195" y="890"/>
              <a:ext cx="1440" cy="480"/>
              <a:chOff x="4320" y="272"/>
              <a:chExt cx="1222" cy="412"/>
            </a:xfrm>
          </p:grpSpPr>
          <p:pic>
            <p:nvPicPr>
              <p:cNvPr id="8" name="Picture 11" descr="CAU-Text-0300b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0" y="480"/>
                <a:ext cx="1222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12" descr="CAU-pur-sw-015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0" y="272"/>
                <a:ext cx="612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1" name="Textfeld 16"/>
          <p:cNvSpPr txBox="1">
            <a:spLocks noChangeArrowheads="1"/>
          </p:cNvSpPr>
          <p:nvPr/>
        </p:nvSpPr>
        <p:spPr bwMode="auto">
          <a:xfrm>
            <a:off x="9708060" y="428418"/>
            <a:ext cx="2408767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lIns="72000" rIns="72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Christian-Albrechts-Universität zu Kiel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Institut für Landwirtschaftliche Verfahrenstechnik</a:t>
            </a: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/>
          </p:nvPr>
        </p:nvGraphicFramePr>
        <p:xfrm>
          <a:off x="2601382" y="1930167"/>
          <a:ext cx="6818168" cy="1557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Arbeitsblatt" r:id="rId5" imgW="4114899" imgH="939903" progId="Excel.Sheet.12">
                  <p:embed/>
                </p:oleObj>
              </mc:Choice>
              <mc:Fallback>
                <p:oleObj name="Arbeitsblatt" r:id="rId5" imgW="4114899" imgH="939903" progId="Excel.Sheet.12">
                  <p:embed/>
                  <p:pic>
                    <p:nvPicPr>
                      <p:cNvPr id="3" name="Objekt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01382" y="1930167"/>
                        <a:ext cx="6818168" cy="15572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hteck 15"/>
              <p:cNvSpPr/>
              <p:nvPr/>
            </p:nvSpPr>
            <p:spPr>
              <a:xfrm>
                <a:off x="409963" y="5077944"/>
                <a:ext cx="5394554" cy="7087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de-D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de-D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</m:e>
                        <m:sub>
                          <m:r>
                            <a:rPr kumimoji="0" lang="de-D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𝑑𝑖𝑔</m:t>
                          </m:r>
                        </m:sub>
                      </m:sSub>
                      <m:r>
                        <a:rPr kumimoji="0" lang="de-D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[</m:t>
                      </m:r>
                      <m:r>
                        <m:rPr>
                          <m:sty m:val="p"/>
                        </m:rPr>
                        <a:rPr kumimoji="0" lang="de-D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MJ</m:t>
                      </m:r>
                      <m:r>
                        <a:rPr kumimoji="0" lang="de-D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]=</m:t>
                      </m:r>
                      <m:sSub>
                        <m:sSubPr>
                          <m:ctrlPr>
                            <a:rPr kumimoji="0" lang="de-D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de-D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e>
                        <m:sub>
                          <m:r>
                            <a:rPr kumimoji="0" lang="de-D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𝑑𝑖𝑔</m:t>
                          </m:r>
                        </m:sub>
                      </m:sSub>
                      <m:r>
                        <a:rPr kumimoji="0" lang="de-D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[</m:t>
                      </m:r>
                      <m:r>
                        <m:rPr>
                          <m:sty m:val="p"/>
                        </m:rPr>
                        <a:rPr kumimoji="0" lang="de-D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kg</m:t>
                      </m:r>
                      <m:r>
                        <a:rPr kumimoji="0" lang="de-D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]∙</m:t>
                      </m:r>
                      <m:sSub>
                        <m:sSubPr>
                          <m:ctrlPr>
                            <a:rPr kumimoji="0" lang="de-D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de-D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𝐷𝑀</m:t>
                          </m:r>
                        </m:e>
                        <m:sub>
                          <m:r>
                            <a:rPr kumimoji="0" lang="de-D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𝑑𝑖𝑔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kumimoji="0" lang="de-D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de-DE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0" lang="de-DE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de-DE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kg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kumimoji="0" lang="de-DE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DM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kumimoji="0" lang="de-DE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de-DE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kg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kumimoji="0" lang="de-DE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FM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kumimoji="0" lang="de-D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∙</m:t>
                      </m:r>
                      <m:sSub>
                        <m:sSubPr>
                          <m:ctrlPr>
                            <a:rPr kumimoji="0" lang="de-D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de-D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𝐺𝐶𝑉</m:t>
                          </m:r>
                        </m:e>
                        <m:sub>
                          <m:r>
                            <a:rPr kumimoji="0" lang="de-D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𝑑𝑖𝑔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kumimoji="0" lang="de-D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de-DE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kumimoji="0" lang="de-DE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MJ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kumimoji="0" lang="de-DE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de-DE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kg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kumimoji="0" lang="de-DE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DM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Rechteck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963" y="5077944"/>
                <a:ext cx="5394554" cy="7087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hteck 16"/>
              <p:cNvSpPr/>
              <p:nvPr/>
            </p:nvSpPr>
            <p:spPr>
              <a:xfrm>
                <a:off x="409963" y="3928313"/>
                <a:ext cx="6312310" cy="7087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de-D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de-D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</m:e>
                        <m:sub>
                          <m:r>
                            <a:rPr kumimoji="0" lang="de-D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𝑠𝑢𝑏</m:t>
                          </m:r>
                          <m:r>
                            <a:rPr kumimoji="0" lang="de-DE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de-D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de-D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[</m:t>
                      </m:r>
                      <m:r>
                        <m:rPr>
                          <m:sty m:val="p"/>
                        </m:rPr>
                        <a:rPr kumimoji="0" lang="de-D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MJ</m:t>
                      </m:r>
                      <m:r>
                        <a:rPr kumimoji="0" lang="de-D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]=</m:t>
                      </m:r>
                      <m:sSub>
                        <m:sSubPr>
                          <m:ctrlPr>
                            <a:rPr kumimoji="0" lang="de-D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de-D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e>
                        <m:sub>
                          <m:r>
                            <a:rPr kumimoji="0" lang="de-D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𝑠𝑢𝑏</m:t>
                          </m:r>
                          <m:r>
                            <a:rPr kumimoji="0" lang="de-DE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de-D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de-D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[</m:t>
                      </m:r>
                      <m:r>
                        <m:rPr>
                          <m:sty m:val="p"/>
                        </m:rPr>
                        <a:rPr kumimoji="0" lang="de-D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kg</m:t>
                      </m:r>
                      <m:r>
                        <a:rPr kumimoji="0" lang="de-D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]∙</m:t>
                      </m:r>
                      <m:sSub>
                        <m:sSubPr>
                          <m:ctrlPr>
                            <a:rPr kumimoji="0" lang="de-D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de-D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𝐷𝑀</m:t>
                          </m:r>
                        </m:e>
                        <m:sub>
                          <m:r>
                            <a:rPr kumimoji="0" lang="de-D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𝑠𝑢𝑏</m:t>
                          </m:r>
                          <m:r>
                            <a:rPr kumimoji="0" lang="de-DE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de-D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kumimoji="0" lang="de-D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de-DE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0" lang="de-DE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de-DE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kg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kumimoji="0" lang="de-DE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DM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kumimoji="0" lang="de-DE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de-DE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kg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kumimoji="0" lang="de-DE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FM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kumimoji="0" lang="de-D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∙</m:t>
                      </m:r>
                      <m:sSub>
                        <m:sSubPr>
                          <m:ctrlPr>
                            <a:rPr kumimoji="0" lang="de-D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de-D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𝐺𝐶𝑉</m:t>
                          </m:r>
                        </m:e>
                        <m:sub>
                          <m:r>
                            <a:rPr kumimoji="0" lang="de-D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𝑠𝑢𝑏</m:t>
                          </m:r>
                          <m:r>
                            <a:rPr kumimoji="0" lang="de-DE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de-D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kumimoji="0" lang="de-D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de-DE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kumimoji="0" lang="de-DE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MJ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kumimoji="0" lang="de-DE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de-DE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kg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kumimoji="0" lang="de-DE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DM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Rechteck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963" y="3928313"/>
                <a:ext cx="6312310" cy="7087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hteck 17"/>
              <p:cNvSpPr/>
              <p:nvPr/>
            </p:nvSpPr>
            <p:spPr>
              <a:xfrm>
                <a:off x="7417355" y="5003052"/>
                <a:ext cx="3654670" cy="7836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de-DE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𝐸𝐸𝐶</m:t>
                      </m:r>
                      <m:r>
                        <a:rPr kumimoji="0" lang="de-DE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de-DE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kumimoji="0" lang="de-DE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kumimoji="0" lang="de-DE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de-DE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kumimoji="0" lang="de-DE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𝑠𝑢𝑏</m:t>
                                  </m:r>
                                </m:sub>
                              </m:sSub>
                              <m:r>
                                <a:rPr kumimoji="0" lang="de-DE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0" lang="de-DE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de-DE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kumimoji="0" lang="de-DE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𝑑𝑖𝑔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kumimoji="0" lang="de-DE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kumimoji="0" lang="de-DE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de-DE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kumimoji="0" lang="de-DE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𝑠𝑢𝑏</m:t>
                                  </m:r>
                                </m:sub>
                              </m:sSub>
                              <m:r>
                                <a:rPr kumimoji="0" lang="de-DE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0" lang="de-DE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de-DE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kumimoji="0" lang="de-DE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𝑑𝑖𝑔</m:t>
                                  </m:r>
                                  <m:r>
                                    <a:rPr kumimoji="0" lang="de-DE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kumimoji="0" lang="de-DE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𝑙𝑖𝑔𝑛𝑖𝑛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kumimoji="0" lang="de-DE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Rechteck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7355" y="5003052"/>
                <a:ext cx="3654670" cy="78361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474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8479339" cy="1450757"/>
          </a:xfrm>
        </p:spPr>
        <p:txBody>
          <a:bodyPr>
            <a:normAutofit/>
          </a:bodyPr>
          <a:lstStyle/>
          <a:p>
            <a:r>
              <a:rPr lang="de-DE" sz="4400" dirty="0" err="1" smtClean="0"/>
              <a:t>Example</a:t>
            </a:r>
            <a:endParaRPr lang="de-DE" sz="9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482DC-2269-4F26-9D2A-7E44B1A4CD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9776852" y="47419"/>
            <a:ext cx="2339975" cy="765175"/>
            <a:chOff x="4195" y="890"/>
            <a:chExt cx="1440" cy="480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4195" y="890"/>
              <a:ext cx="1440" cy="480"/>
            </a:xfrm>
            <a:prstGeom prst="rect">
              <a:avLst/>
            </a:prstGeom>
            <a:solidFill>
              <a:srgbClr val="780045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7" name="Group 10"/>
            <p:cNvGrpSpPr>
              <a:grpSpLocks/>
            </p:cNvGrpSpPr>
            <p:nvPr/>
          </p:nvGrpSpPr>
          <p:grpSpPr bwMode="auto">
            <a:xfrm>
              <a:off x="4195" y="890"/>
              <a:ext cx="1440" cy="480"/>
              <a:chOff x="4320" y="272"/>
              <a:chExt cx="1222" cy="412"/>
            </a:xfrm>
          </p:grpSpPr>
          <p:pic>
            <p:nvPicPr>
              <p:cNvPr id="8" name="Picture 11" descr="CAU-Text-0300b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0" y="480"/>
                <a:ext cx="1222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12" descr="CAU-pur-sw-015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0" y="272"/>
                <a:ext cx="612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1" name="Textfeld 16"/>
          <p:cNvSpPr txBox="1">
            <a:spLocks noChangeArrowheads="1"/>
          </p:cNvSpPr>
          <p:nvPr/>
        </p:nvSpPr>
        <p:spPr bwMode="auto">
          <a:xfrm>
            <a:off x="9708060" y="428418"/>
            <a:ext cx="2408767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lIns="72000" rIns="72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Christian-Albrechts-Universität zu Kiel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Institut für Landwirtschaftliche Verfahrenstechnik</a:t>
            </a:r>
          </a:p>
        </p:txBody>
      </p:sp>
      <p:graphicFrame>
        <p:nvGraphicFramePr>
          <p:cNvPr id="14" name="Objekt 13"/>
          <p:cNvGraphicFramePr>
            <a:graphicFrameLocks noChangeAspect="1"/>
          </p:cNvGraphicFramePr>
          <p:nvPr>
            <p:extLst/>
          </p:nvPr>
        </p:nvGraphicFramePr>
        <p:xfrm>
          <a:off x="1096963" y="2052638"/>
          <a:ext cx="10183812" cy="297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Arbeitsblatt" r:id="rId5" imgW="5707268" imgH="1668780" progId="Excel.Sheet.12">
                  <p:embed/>
                </p:oleObj>
              </mc:Choice>
              <mc:Fallback>
                <p:oleObj name="Arbeitsblatt" r:id="rId5" imgW="5707268" imgH="1668780" progId="Excel.Sheet.12">
                  <p:embed/>
                  <p:pic>
                    <p:nvPicPr>
                      <p:cNvPr id="14" name="Objekt 1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96963" y="2052638"/>
                        <a:ext cx="10183812" cy="2976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628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8479339" cy="1450757"/>
          </a:xfrm>
        </p:spPr>
        <p:txBody>
          <a:bodyPr>
            <a:normAutofit/>
          </a:bodyPr>
          <a:lstStyle/>
          <a:p>
            <a:r>
              <a:rPr lang="de-DE" sz="4400" dirty="0" err="1" smtClean="0"/>
              <a:t>Example</a:t>
            </a:r>
            <a:endParaRPr lang="de-DE" sz="9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482DC-2269-4F26-9D2A-7E44B1A4CD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9776852" y="47419"/>
            <a:ext cx="2339975" cy="765175"/>
            <a:chOff x="4195" y="890"/>
            <a:chExt cx="1440" cy="480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4195" y="890"/>
              <a:ext cx="1440" cy="480"/>
            </a:xfrm>
            <a:prstGeom prst="rect">
              <a:avLst/>
            </a:prstGeom>
            <a:solidFill>
              <a:srgbClr val="780045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7" name="Group 10"/>
            <p:cNvGrpSpPr>
              <a:grpSpLocks/>
            </p:cNvGrpSpPr>
            <p:nvPr/>
          </p:nvGrpSpPr>
          <p:grpSpPr bwMode="auto">
            <a:xfrm>
              <a:off x="4195" y="890"/>
              <a:ext cx="1440" cy="480"/>
              <a:chOff x="4320" y="272"/>
              <a:chExt cx="1222" cy="412"/>
            </a:xfrm>
          </p:grpSpPr>
          <p:pic>
            <p:nvPicPr>
              <p:cNvPr id="8" name="Picture 11" descr="CAU-Text-0300b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0" y="480"/>
                <a:ext cx="1222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12" descr="CAU-pur-sw-015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0" y="272"/>
                <a:ext cx="612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1" name="Textfeld 16"/>
          <p:cNvSpPr txBox="1">
            <a:spLocks noChangeArrowheads="1"/>
          </p:cNvSpPr>
          <p:nvPr/>
        </p:nvSpPr>
        <p:spPr bwMode="auto">
          <a:xfrm>
            <a:off x="9708060" y="428418"/>
            <a:ext cx="2408767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lIns="72000" rIns="72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Christian-Albrechts-Universität zu Kiel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Institut für Landwirtschaftliche Verfahrenstechnik</a:t>
            </a: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/>
          </p:nvPr>
        </p:nvGraphicFramePr>
        <p:xfrm>
          <a:off x="1096963" y="2052638"/>
          <a:ext cx="10164762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Arbeitsblatt" r:id="rId5" imgW="5707268" imgH="1668780" progId="Excel.Sheet.12">
                  <p:embed/>
                </p:oleObj>
              </mc:Choice>
              <mc:Fallback>
                <p:oleObj name="Arbeitsblatt" r:id="rId5" imgW="5707268" imgH="1668780" progId="Excel.Sheet.12">
                  <p:embed/>
                  <p:pic>
                    <p:nvPicPr>
                      <p:cNvPr id="3" name="Objekt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96963" y="2052638"/>
                        <a:ext cx="10164762" cy="297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882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2150A46A28E84C87317A2D015E76D5" ma:contentTypeVersion="0" ma:contentTypeDescription="Create a new document." ma:contentTypeScope="" ma:versionID="dce739aa27d206aa013fb338fcd894d1">
  <xsd:schema xmlns:xsd="http://www.w3.org/2001/XMLSchema" xmlns:xs="http://www.w3.org/2001/XMLSchema" xmlns:p="http://schemas.microsoft.com/office/2006/metadata/properties" xmlns:ns2="31bb3127-0cd8-4ee1-9479-74a6b168dfc9" targetNamespace="http://schemas.microsoft.com/office/2006/metadata/properties" ma:root="true" ma:fieldsID="9e43e4e8e0c4d7039ba48e89c7caa49e" ns2:_="">
    <xsd:import namespace="31bb3127-0cd8-4ee1-9479-74a6b168dfc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bb3127-0cd8-4ee1-9479-74a6b168dfc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D6A6497-8AA4-45F0-8C9C-95F00DF1B31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02648A6-8B0A-47FD-932A-64D4AEB37647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C6780BCF-F3BB-446E-A5B1-391B78DA13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bb3127-0cd8-4ee1-9479-74a6b168df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BF5B0FD8-AE53-4B9B-B64C-B1DDB4C06947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31bb3127-0cd8-4ee1-9479-74a6b168dfc9"/>
    <ds:schemaRef ds:uri="http://schemas.microsoft.com/office/2006/documentManagement/typ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466</Words>
  <Application>Microsoft Office PowerPoint</Application>
  <PresentationFormat>Widescreen</PresentationFormat>
  <Paragraphs>112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Arbeitsblatt</vt:lpstr>
      <vt:lpstr>Calorimetry as an efficiency factor for biogas plants?</vt:lpstr>
      <vt:lpstr>Overview</vt:lpstr>
      <vt:lpstr>Why and how to measure efficiency</vt:lpstr>
      <vt:lpstr>Why and how to measure efficiency</vt:lpstr>
      <vt:lpstr>Problem: anaerobically non-degradable organic matter </vt:lpstr>
      <vt:lpstr>Anaerobically non-degradable Portion &lt;-&gt; gross calorific value of digestates</vt:lpstr>
      <vt:lpstr>Calculation: Extent of energy conversion</vt:lpstr>
      <vt:lpstr>Example</vt:lpstr>
      <vt:lpstr>Example</vt:lpstr>
      <vt:lpstr>Example</vt:lpstr>
      <vt:lpstr>Example</vt:lpstr>
      <vt:lpstr>Example with measurement errors</vt:lpstr>
      <vt:lpstr>Example with measurement errors</vt:lpstr>
      <vt:lpstr>Summary</vt:lpstr>
    </vt:vector>
  </TitlesOfParts>
  <Company>Aalborg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 Brohus Lassen Agdal</dc:creator>
  <cp:lastModifiedBy>Emil Brohus Lassen Agdal</cp:lastModifiedBy>
  <cp:revision>7</cp:revision>
  <dcterms:created xsi:type="dcterms:W3CDTF">2019-01-18T10:14:51Z</dcterms:created>
  <dcterms:modified xsi:type="dcterms:W3CDTF">2019-01-24T14:34:36Z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0x010100E52150A46A28E84C87317A2D015E76D5</vt:lpwstr>
  </property>
</Properties>
</file>