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3546138" cy="7620000"/>
  <p:notesSz cx="10160000" cy="7620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7" y="235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546138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37057" cy="7620000"/>
          </a:xfrm>
          <a:custGeom>
            <a:avLst/>
            <a:gdLst/>
            <a:ahLst/>
            <a:cxnLst/>
            <a:rect l="l" t="t" r="r" b="b"/>
            <a:pathLst>
              <a:path w="177800" h="7620000">
                <a:moveTo>
                  <a:pt x="0" y="7620000"/>
                </a:moveTo>
                <a:lnTo>
                  <a:pt x="0" y="0"/>
                </a:lnTo>
                <a:lnTo>
                  <a:pt x="177800" y="0"/>
                </a:lnTo>
                <a:lnTo>
                  <a:pt x="177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F6F5F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04136" y="258156"/>
            <a:ext cx="705838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31922" y="4267202"/>
            <a:ext cx="94822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4136" y="258156"/>
            <a:ext cx="7058385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61F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4136" y="258156"/>
            <a:ext cx="7058385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61F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7307" y="1752602"/>
            <a:ext cx="58925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76261" y="1752602"/>
            <a:ext cx="58925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4136" y="258156"/>
            <a:ext cx="7058385" cy="338554"/>
          </a:xfrm>
        </p:spPr>
        <p:txBody>
          <a:bodyPr lIns="0" tIns="0" rIns="0" bIns="0"/>
          <a:lstStyle>
            <a:lvl1pPr>
              <a:defRPr sz="2200" b="1" i="0">
                <a:solidFill>
                  <a:srgbClr val="0061F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546138" cy="762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04136" y="258156"/>
            <a:ext cx="705838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1F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980" y="1227669"/>
            <a:ext cx="125301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05687" y="7086602"/>
            <a:ext cx="433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7307" y="7086602"/>
            <a:ext cx="3115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53219" y="7086602"/>
            <a:ext cx="31156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8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2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k@ruc.dk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5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jp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.jpg"/><Relationship Id="rId3" Type="http://schemas.openxmlformats.org/officeDocument/2006/relationships/image" Target="../media/image9.png"/><Relationship Id="rId7" Type="http://schemas.openxmlformats.org/officeDocument/2006/relationships/image" Target="../media/image34.jp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069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03865" y="5508178"/>
            <a:ext cx="3855085" cy="1993900"/>
          </a:xfrm>
          <a:custGeom>
            <a:avLst/>
            <a:gdLst/>
            <a:ahLst/>
            <a:cxnLst/>
            <a:rect l="l" t="t" r="r" b="b"/>
            <a:pathLst>
              <a:path w="3855084" h="1993900">
                <a:moveTo>
                  <a:pt x="0" y="0"/>
                </a:moveTo>
                <a:lnTo>
                  <a:pt x="3854650" y="0"/>
                </a:lnTo>
                <a:lnTo>
                  <a:pt x="3854650" y="1993602"/>
                </a:lnTo>
                <a:lnTo>
                  <a:pt x="0" y="1993602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3865" y="5508178"/>
            <a:ext cx="3855085" cy="1993900"/>
          </a:xfrm>
          <a:custGeom>
            <a:avLst/>
            <a:gdLst/>
            <a:ahLst/>
            <a:cxnLst/>
            <a:rect l="l" t="t" r="r" b="b"/>
            <a:pathLst>
              <a:path w="3855084" h="1993900">
                <a:moveTo>
                  <a:pt x="0" y="0"/>
                </a:moveTo>
                <a:lnTo>
                  <a:pt x="3854650" y="0"/>
                </a:lnTo>
                <a:lnTo>
                  <a:pt x="3854650" y="1993602"/>
                </a:lnTo>
                <a:lnTo>
                  <a:pt x="0" y="199360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06570" y="5575300"/>
            <a:ext cx="3519170" cy="182101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259"/>
              </a:spcBef>
            </a:pPr>
            <a:r>
              <a:rPr sz="2000" b="1" spc="80" dirty="0">
                <a:latin typeface="Calibri"/>
                <a:cs typeface="Calibri"/>
              </a:rPr>
              <a:t>Optimized </a:t>
            </a:r>
            <a:r>
              <a:rPr sz="2000" b="1" spc="10" dirty="0">
                <a:latin typeface="Calibri"/>
                <a:cs typeface="Calibri"/>
              </a:rPr>
              <a:t>treatment, </a:t>
            </a:r>
            <a:r>
              <a:rPr sz="2000" b="1" spc="65" dirty="0">
                <a:latin typeface="Calibri"/>
                <a:cs typeface="Calibri"/>
              </a:rPr>
              <a:t>recycling  </a:t>
            </a:r>
            <a:r>
              <a:rPr sz="2000" b="1" spc="30" dirty="0">
                <a:latin typeface="Calibri"/>
                <a:cs typeface="Calibri"/>
              </a:rPr>
              <a:t>and </a:t>
            </a:r>
            <a:r>
              <a:rPr sz="2000" b="1" dirty="0">
                <a:latin typeface="Calibri"/>
                <a:cs typeface="Calibri"/>
              </a:rPr>
              <a:t>use </a:t>
            </a:r>
            <a:r>
              <a:rPr sz="2000" b="1" spc="15" dirty="0">
                <a:latin typeface="Calibri"/>
                <a:cs typeface="Calibri"/>
              </a:rPr>
              <a:t>of </a:t>
            </a:r>
            <a:r>
              <a:rPr sz="2000" b="1" spc="10" dirty="0">
                <a:latin typeface="Calibri"/>
                <a:cs typeface="Calibri"/>
              </a:rPr>
              <a:t>degassed </a:t>
            </a:r>
            <a:r>
              <a:rPr sz="2000" b="1" spc="20" dirty="0">
                <a:latin typeface="Calibri"/>
                <a:cs typeface="Calibri"/>
              </a:rPr>
              <a:t>biomass </a:t>
            </a:r>
            <a:r>
              <a:rPr sz="2000" b="1" spc="-5" dirty="0">
                <a:latin typeface="Calibri"/>
                <a:cs typeface="Calibri"/>
              </a:rPr>
              <a:t>as  </a:t>
            </a:r>
            <a:r>
              <a:rPr sz="2000" b="1" spc="45" dirty="0">
                <a:latin typeface="Calibri"/>
                <a:cs typeface="Calibri"/>
              </a:rPr>
              <a:t>fertilizer</a:t>
            </a:r>
            <a:endParaRPr sz="2000">
              <a:latin typeface="Calibri"/>
              <a:cs typeface="Calibri"/>
            </a:endParaRPr>
          </a:p>
          <a:p>
            <a:pPr marL="12700">
              <a:spcBef>
                <a:spcPts val="540"/>
              </a:spcBef>
            </a:pPr>
            <a:r>
              <a:rPr sz="2200" b="1" spc="15" dirty="0">
                <a:latin typeface="Calibri"/>
                <a:cs typeface="Calibri"/>
              </a:rPr>
              <a:t>Tyge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65" dirty="0">
                <a:latin typeface="Calibri"/>
                <a:cs typeface="Calibri"/>
              </a:rPr>
              <a:t>Kjær</a:t>
            </a:r>
            <a:endParaRPr sz="2200">
              <a:latin typeface="Calibri"/>
              <a:cs typeface="Calibri"/>
            </a:endParaRPr>
          </a:p>
          <a:p>
            <a:pPr marL="12700" marR="1788116">
              <a:lnSpc>
                <a:spcPts val="1900"/>
              </a:lnSpc>
              <a:spcBef>
                <a:spcPts val="140"/>
              </a:spcBef>
            </a:pPr>
            <a:r>
              <a:rPr sz="1600" b="1" spc="30" dirty="0">
                <a:latin typeface="Calibri"/>
                <a:cs typeface="Calibri"/>
              </a:rPr>
              <a:t>Roskilde </a:t>
            </a:r>
            <a:r>
              <a:rPr sz="1600" b="1" spc="35" dirty="0">
                <a:latin typeface="Calibri"/>
                <a:cs typeface="Calibri"/>
              </a:rPr>
              <a:t>University  </a:t>
            </a:r>
            <a:r>
              <a:rPr sz="16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tk@ruc.dk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82371" y="179286"/>
            <a:ext cx="3670698" cy="1474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6769" y="304801"/>
            <a:ext cx="3327400" cy="965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8629" y="6354072"/>
            <a:ext cx="2285964" cy="12659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4069" y="6477000"/>
            <a:ext cx="1778000" cy="96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8783" y="126430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8485" y="294343"/>
            <a:ext cx="70583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 err="1" smtClean="0"/>
              <a:t>ecycling</a:t>
            </a:r>
            <a:r>
              <a:rPr spc="75" dirty="0" smtClean="0"/>
              <a:t>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8537" y="458390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8537" y="5328046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49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64717" y="620814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25569" y="383976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25569" y="458390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25569" y="5328048"/>
            <a:ext cx="0" cy="913765"/>
          </a:xfrm>
          <a:custGeom>
            <a:avLst/>
            <a:gdLst/>
            <a:ahLst/>
            <a:cxnLst/>
            <a:rect l="l" t="t" r="r" b="b"/>
            <a:pathLst>
              <a:path h="913764">
                <a:moveTo>
                  <a:pt x="0" y="0"/>
                </a:moveTo>
                <a:lnTo>
                  <a:pt x="0" y="913430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1749" y="622242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79631" y="532804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778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95812" y="622277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22444" y="3065858"/>
            <a:ext cx="0" cy="1121410"/>
          </a:xfrm>
          <a:custGeom>
            <a:avLst/>
            <a:gdLst/>
            <a:ahLst/>
            <a:cxnLst/>
            <a:rect l="l" t="t" r="r" b="b"/>
            <a:pathLst>
              <a:path h="1121410">
                <a:moveTo>
                  <a:pt x="0" y="0"/>
                </a:moveTo>
                <a:lnTo>
                  <a:pt x="0" y="1121172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22444" y="458390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2444" y="5328046"/>
            <a:ext cx="0" cy="906144"/>
          </a:xfrm>
          <a:custGeom>
            <a:avLst/>
            <a:gdLst/>
            <a:ahLst/>
            <a:cxnLst/>
            <a:rect l="l" t="t" r="r" b="b"/>
            <a:pathLst>
              <a:path h="906145">
                <a:moveTo>
                  <a:pt x="0" y="0"/>
                </a:moveTo>
                <a:lnTo>
                  <a:pt x="0" y="905546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38624" y="621454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30256" y="1756172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69">
                <a:moveTo>
                  <a:pt x="248047" y="0"/>
                </a:moveTo>
                <a:lnTo>
                  <a:pt x="200671" y="4540"/>
                </a:lnTo>
                <a:lnTo>
                  <a:pt x="154707" y="18162"/>
                </a:lnTo>
                <a:lnTo>
                  <a:pt x="111563" y="40866"/>
                </a:lnTo>
                <a:lnTo>
                  <a:pt x="72651" y="72650"/>
                </a:lnTo>
                <a:lnTo>
                  <a:pt x="40866" y="111563"/>
                </a:lnTo>
                <a:lnTo>
                  <a:pt x="18162" y="154706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1" y="423442"/>
                </a:lnTo>
                <a:lnTo>
                  <a:pt x="111563" y="455227"/>
                </a:lnTo>
                <a:lnTo>
                  <a:pt x="154707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7"/>
                </a:lnTo>
                <a:lnTo>
                  <a:pt x="423443" y="423442"/>
                </a:lnTo>
                <a:lnTo>
                  <a:pt x="455228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6"/>
                </a:lnTo>
                <a:lnTo>
                  <a:pt x="455228" y="111563"/>
                </a:lnTo>
                <a:lnTo>
                  <a:pt x="423443" y="72650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0256" y="1756172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69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8537" y="4456114"/>
            <a:ext cx="0" cy="2788285"/>
          </a:xfrm>
          <a:custGeom>
            <a:avLst/>
            <a:gdLst/>
            <a:ahLst/>
            <a:cxnLst/>
            <a:rect l="l" t="t" r="r" b="b"/>
            <a:pathLst>
              <a:path h="2788284">
                <a:moveTo>
                  <a:pt x="0" y="0"/>
                </a:moveTo>
                <a:lnTo>
                  <a:pt x="0" y="2788009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6585" y="2895443"/>
            <a:ext cx="0" cy="478155"/>
          </a:xfrm>
          <a:custGeom>
            <a:avLst/>
            <a:gdLst/>
            <a:ahLst/>
            <a:cxnLst/>
            <a:rect l="l" t="t" r="r" b="b"/>
            <a:pathLst>
              <a:path h="478154">
                <a:moveTo>
                  <a:pt x="0" y="0"/>
                </a:moveTo>
                <a:lnTo>
                  <a:pt x="0" y="477996"/>
                </a:lnTo>
              </a:path>
            </a:pathLst>
          </a:custGeom>
          <a:ln w="38100">
            <a:solidFill>
              <a:srgbClr val="4F7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45883" y="6588125"/>
            <a:ext cx="1895475" cy="0"/>
          </a:xfrm>
          <a:custGeom>
            <a:avLst/>
            <a:gdLst/>
            <a:ahLst/>
            <a:cxnLst/>
            <a:rect l="l" t="t" r="r" b="b"/>
            <a:pathLst>
              <a:path w="1895475">
                <a:moveTo>
                  <a:pt x="0" y="0"/>
                </a:moveTo>
                <a:lnTo>
                  <a:pt x="1895078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9942" y="4395389"/>
            <a:ext cx="1171575" cy="0"/>
          </a:xfrm>
          <a:custGeom>
            <a:avLst/>
            <a:gdLst/>
            <a:ahLst/>
            <a:cxnLst/>
            <a:rect l="l" t="t" r="r" b="b"/>
            <a:pathLst>
              <a:path w="1171575">
                <a:moveTo>
                  <a:pt x="0" y="0"/>
                </a:moveTo>
                <a:lnTo>
                  <a:pt x="1171020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1350" y="431157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0"/>
                </a:lnTo>
                <a:lnTo>
                  <a:pt x="167639" y="167640"/>
                </a:lnTo>
                <a:lnTo>
                  <a:pt x="167639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5991" y="3641328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5">
                <a:moveTo>
                  <a:pt x="0" y="0"/>
                </a:moveTo>
                <a:lnTo>
                  <a:pt x="1174970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7399" y="355750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1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73304" y="5139531"/>
            <a:ext cx="1527175" cy="0"/>
          </a:xfrm>
          <a:custGeom>
            <a:avLst/>
            <a:gdLst/>
            <a:ahLst/>
            <a:cxnLst/>
            <a:rect l="l" t="t" r="r" b="b"/>
            <a:pathLst>
              <a:path w="1527175">
                <a:moveTo>
                  <a:pt x="0" y="0"/>
                </a:moveTo>
                <a:lnTo>
                  <a:pt x="1526687" y="0"/>
                </a:lnTo>
              </a:path>
            </a:pathLst>
          </a:custGeom>
          <a:ln w="38100">
            <a:solidFill>
              <a:srgbClr val="0056D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7600" y="3065859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851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3781" y="324866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57679" y="3839766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47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3859" y="4031965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0"/>
                </a:lnTo>
                <a:lnTo>
                  <a:pt x="8381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60569" y="306586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8571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76749" y="4025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4162" y="4583906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158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20343" y="4783014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40962" y="3403203"/>
            <a:ext cx="902969" cy="436880"/>
          </a:xfrm>
          <a:custGeom>
            <a:avLst/>
            <a:gdLst/>
            <a:ahLst/>
            <a:cxnLst/>
            <a:rect l="l" t="t" r="r" b="b"/>
            <a:pathLst>
              <a:path w="902970" h="436879">
                <a:moveTo>
                  <a:pt x="0" y="0"/>
                </a:moveTo>
                <a:lnTo>
                  <a:pt x="902889" y="0"/>
                </a:lnTo>
                <a:lnTo>
                  <a:pt x="902889" y="436562"/>
                </a:lnTo>
                <a:lnTo>
                  <a:pt x="0" y="436562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42069" y="3403205"/>
            <a:ext cx="882015" cy="33342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75256" marR="116836" indent="-25400">
              <a:spcBef>
                <a:spcPts val="20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Husbandry 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Pig/Cattle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040962" y="4187032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7" y="0"/>
                </a:lnTo>
                <a:lnTo>
                  <a:pt x="1736327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40962" y="4187032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8" y="0"/>
                </a:lnTo>
                <a:lnTo>
                  <a:pt x="1736328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040962" y="4178302"/>
            <a:ext cx="17367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23" marR="278758" indent="177796">
              <a:spcBef>
                <a:spcPts val="10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Based  Food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and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ingredients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42070" y="4931172"/>
            <a:ext cx="1736725" cy="316753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5751" marR="343526" indent="-25400">
              <a:spcBef>
                <a:spcPts val="7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Consumption </a:t>
            </a:r>
            <a:r>
              <a:rPr sz="1000" b="1" spc="-45" dirty="0">
                <a:solidFill>
                  <a:srgbClr val="444444"/>
                </a:solidFill>
                <a:latin typeface="Calibri"/>
                <a:cs typeface="Calibri"/>
              </a:rPr>
              <a:t>/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use 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Food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000" b="1" spc="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Ingredient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040962" y="6379766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7" y="0"/>
                </a:lnTo>
                <a:lnTo>
                  <a:pt x="1736327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40962" y="6379766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8" y="0"/>
                </a:lnTo>
                <a:lnTo>
                  <a:pt x="1736328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040962" y="6375401"/>
            <a:ext cx="17367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3" marR="233673" indent="139697">
              <a:spcBef>
                <a:spcPts val="100"/>
              </a:spcBef>
            </a:pP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Recipient </a:t>
            </a:r>
            <a:r>
              <a:rPr sz="1000" b="1" spc="-45" dirty="0">
                <a:solidFill>
                  <a:srgbClr val="444444"/>
                </a:solidFill>
                <a:latin typeface="Calibri"/>
                <a:cs typeface="Calibri"/>
              </a:rPr>
              <a:t>/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beach 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(Aquatic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environment)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47932" y="2887266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33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97131" y="284916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84865" y="2688828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19">
                <a:moveTo>
                  <a:pt x="0" y="0"/>
                </a:moveTo>
                <a:lnTo>
                  <a:pt x="892970" y="0"/>
                </a:lnTo>
                <a:lnTo>
                  <a:pt x="892970" y="337342"/>
                </a:lnTo>
                <a:lnTo>
                  <a:pt x="0" y="337342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84865" y="2688828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19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084865" y="26797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8758" marR="173986" indent="-101597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Excipients, 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847932" y="3611562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33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97131" y="35734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84865" y="341312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70" y="0"/>
                </a:lnTo>
                <a:lnTo>
                  <a:pt x="892970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84865" y="341312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084865" y="3403600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8758" marR="173986" indent="-101597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Excipients, 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47932" y="4405312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33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97131" y="43672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84865" y="420687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70" y="0"/>
                </a:lnTo>
                <a:lnTo>
                  <a:pt x="892970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084865" y="420687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084865" y="41910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8758" marR="173986" indent="-101597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Excipients, 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847932" y="5119687"/>
            <a:ext cx="237490" cy="0"/>
          </a:xfrm>
          <a:custGeom>
            <a:avLst/>
            <a:gdLst/>
            <a:ahLst/>
            <a:cxnLst/>
            <a:rect l="l" t="t" r="r" b="b"/>
            <a:pathLst>
              <a:path w="237490">
                <a:moveTo>
                  <a:pt x="0" y="0"/>
                </a:moveTo>
                <a:lnTo>
                  <a:pt x="236933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97131" y="50815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84865" y="4931171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70" y="0"/>
                </a:lnTo>
                <a:lnTo>
                  <a:pt x="892970" y="337345"/>
                </a:lnTo>
                <a:lnTo>
                  <a:pt x="0" y="337345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84865" y="4931171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084865" y="4914900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78758" marR="173986" indent="-101597">
              <a:lnSpc>
                <a:spcPts val="1000"/>
              </a:lnSpc>
              <a:spcBef>
                <a:spcPts val="200"/>
              </a:spcBef>
            </a:pP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Excipients, 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32289" y="3373439"/>
            <a:ext cx="1369695" cy="1082675"/>
          </a:xfrm>
          <a:custGeom>
            <a:avLst/>
            <a:gdLst/>
            <a:ahLst/>
            <a:cxnLst/>
            <a:rect l="l" t="t" r="r" b="b"/>
            <a:pathLst>
              <a:path w="1369695" h="1082675">
                <a:moveTo>
                  <a:pt x="0" y="0"/>
                </a:moveTo>
                <a:lnTo>
                  <a:pt x="1369218" y="0"/>
                </a:lnTo>
                <a:lnTo>
                  <a:pt x="1369218" y="1082675"/>
                </a:lnTo>
                <a:lnTo>
                  <a:pt x="0" y="1082675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332289" y="3373438"/>
            <a:ext cx="1369695" cy="979114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41602">
              <a:lnSpc>
                <a:spcPts val="1910"/>
              </a:lnSpc>
              <a:spcBef>
                <a:spcPts val="35"/>
              </a:spcBef>
            </a:pPr>
            <a:r>
              <a:rPr sz="1600" b="1" spc="30" dirty="0">
                <a:solidFill>
                  <a:srgbClr val="444444"/>
                </a:solidFill>
                <a:latin typeface="Calibri"/>
                <a:cs typeface="Calibri"/>
              </a:rPr>
              <a:t>Biogas</a:t>
            </a:r>
            <a:r>
              <a:rPr sz="1600" b="1" spc="5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444444"/>
                </a:solidFill>
                <a:latin typeface="Calibri"/>
                <a:cs typeface="Calibri"/>
              </a:rPr>
              <a:t>plant</a:t>
            </a:r>
            <a:endParaRPr sz="1600">
              <a:latin typeface="Calibri"/>
              <a:cs typeface="Calibri"/>
            </a:endParaRPr>
          </a:p>
          <a:p>
            <a:pPr marL="141602" marR="143507" indent="13335" algn="ctr">
              <a:lnSpc>
                <a:spcPts val="1400"/>
              </a:lnSpc>
              <a:spcBef>
                <a:spcPts val="70"/>
              </a:spcBef>
            </a:pPr>
            <a:r>
              <a:rPr sz="1200" b="1" spc="25" dirty="0">
                <a:solidFill>
                  <a:srgbClr val="444444"/>
                </a:solidFill>
                <a:latin typeface="Calibri"/>
                <a:cs typeface="Calibri"/>
              </a:rPr>
              <a:t>Raw </a:t>
            </a:r>
            <a:r>
              <a:rPr sz="1200" b="1" spc="10" dirty="0">
                <a:solidFill>
                  <a:srgbClr val="444444"/>
                </a:solidFill>
                <a:latin typeface="Calibri"/>
                <a:cs typeface="Calibri"/>
              </a:rPr>
              <a:t>materials  </a:t>
            </a:r>
            <a:r>
              <a:rPr sz="1200" b="1" spc="50" dirty="0">
                <a:solidFill>
                  <a:srgbClr val="444444"/>
                </a:solidFill>
                <a:latin typeface="Calibri"/>
                <a:cs typeface="Calibri"/>
              </a:rPr>
              <a:t>191,000 </a:t>
            </a:r>
            <a:r>
              <a:rPr sz="1200" b="1" dirty="0">
                <a:solidFill>
                  <a:srgbClr val="444444"/>
                </a:solidFill>
                <a:latin typeface="Calibri"/>
                <a:cs typeface="Calibri"/>
              </a:rPr>
              <a:t>tons  </a:t>
            </a:r>
            <a:r>
              <a:rPr sz="1200" b="1" spc="50" dirty="0">
                <a:solidFill>
                  <a:srgbClr val="444444"/>
                </a:solidFill>
                <a:latin typeface="Calibri"/>
                <a:cs typeface="Calibri"/>
              </a:rPr>
              <a:t>Gas</a:t>
            </a:r>
            <a:r>
              <a:rPr sz="1200" b="1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25" dirty="0">
                <a:solidFill>
                  <a:srgbClr val="444444"/>
                </a:solidFill>
                <a:latin typeface="Calibri"/>
                <a:cs typeface="Calibri"/>
              </a:rPr>
              <a:t>production: </a:t>
            </a:r>
            <a:r>
              <a:rPr sz="1200" b="1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45" dirty="0">
                <a:solidFill>
                  <a:srgbClr val="444444"/>
                </a:solidFill>
                <a:latin typeface="Calibri"/>
                <a:cs typeface="Calibri"/>
              </a:rPr>
              <a:t>9,3 </a:t>
            </a:r>
            <a:r>
              <a:rPr sz="1200" b="1" spc="20" dirty="0">
                <a:solidFill>
                  <a:srgbClr val="444444"/>
                </a:solidFill>
                <a:latin typeface="Calibri"/>
                <a:cs typeface="Calibri"/>
              </a:rPr>
              <a:t>mio.</a:t>
            </a:r>
            <a:r>
              <a:rPr sz="1200" b="1" spc="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444444"/>
                </a:solidFill>
                <a:latin typeface="Calibri"/>
                <a:cs typeface="Calibri"/>
              </a:rPr>
              <a:t>m3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03069" y="4732498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932"/>
                </a:lnTo>
              </a:path>
            </a:pathLst>
          </a:custGeom>
          <a:ln w="38100">
            <a:solidFill>
              <a:srgbClr val="0056D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19248" y="458390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20" y="0"/>
                </a:moveTo>
                <a:lnTo>
                  <a:pt x="0" y="167639"/>
                </a:lnTo>
                <a:lnTo>
                  <a:pt x="167640" y="167639"/>
                </a:lnTo>
                <a:lnTo>
                  <a:pt x="83820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55802" y="4762262"/>
            <a:ext cx="0" cy="1856105"/>
          </a:xfrm>
          <a:custGeom>
            <a:avLst/>
            <a:gdLst/>
            <a:ahLst/>
            <a:cxnLst/>
            <a:rect l="l" t="t" r="r" b="b"/>
            <a:pathLst>
              <a:path h="1856104">
                <a:moveTo>
                  <a:pt x="0" y="0"/>
                </a:moveTo>
                <a:lnTo>
                  <a:pt x="0" y="1855628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71984" y="461367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8" y="0"/>
                </a:moveTo>
                <a:lnTo>
                  <a:pt x="0" y="167639"/>
                </a:lnTo>
                <a:lnTo>
                  <a:pt x="167639" y="167639"/>
                </a:lnTo>
                <a:lnTo>
                  <a:pt x="83818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6148267" y="3378693"/>
            <a:ext cx="8166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Slurry:</a:t>
            </a:r>
            <a:r>
              <a:rPr sz="1000" b="1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41.500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27588" y="6325490"/>
            <a:ext cx="5616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6633">
              <a:spcBef>
                <a:spcPts val="100"/>
              </a:spcBef>
            </a:pP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Seaweed: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7.400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031908" y="2897187"/>
            <a:ext cx="1859914" cy="0"/>
          </a:xfrm>
          <a:custGeom>
            <a:avLst/>
            <a:gdLst/>
            <a:ahLst/>
            <a:cxnLst/>
            <a:rect l="l" t="t" r="r" b="b"/>
            <a:pathLst>
              <a:path w="1859914">
                <a:moveTo>
                  <a:pt x="1859478" y="0"/>
                </a:moveTo>
                <a:lnTo>
                  <a:pt x="1840428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4F7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72337" y="281336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F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33232" y="1801116"/>
            <a:ext cx="1533525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090" algn="r">
              <a:spcBef>
                <a:spcPts val="100"/>
              </a:spcBef>
            </a:pP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Total 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N: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 848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tonnes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75" dirty="0">
                <a:solidFill>
                  <a:srgbClr val="444444"/>
                </a:solidFill>
                <a:latin typeface="Calibri"/>
                <a:cs typeface="Calibri"/>
              </a:rPr>
              <a:t>Of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this </a:t>
            </a:r>
            <a:r>
              <a:rPr sz="1000" b="1" spc="75" dirty="0">
                <a:solidFill>
                  <a:srgbClr val="444444"/>
                </a:solidFill>
                <a:latin typeface="Calibri"/>
                <a:cs typeface="Calibri"/>
              </a:rPr>
              <a:t>NH4-N: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614</a:t>
            </a:r>
            <a:r>
              <a:rPr sz="1000" b="1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tonnes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Phosphorus: 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102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tons</a:t>
            </a:r>
            <a:endParaRPr sz="1000">
              <a:latin typeface="Calibri"/>
              <a:cs typeface="Calibri"/>
            </a:endParaRPr>
          </a:p>
          <a:p>
            <a:pPr marL="276853" marR="5080" indent="140966" algn="r"/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Potassium:</a:t>
            </a:r>
            <a:r>
              <a:rPr sz="1000" b="1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234</a:t>
            </a:r>
            <a:r>
              <a:rPr sz="1000" b="1" spc="3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tons 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The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carbon: 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8440</a:t>
            </a:r>
            <a:r>
              <a:rPr sz="1000" b="1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tons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827588" y="7269177"/>
            <a:ext cx="5675630" cy="0"/>
          </a:xfrm>
          <a:custGeom>
            <a:avLst/>
            <a:gdLst/>
            <a:ahLst/>
            <a:cxnLst/>
            <a:rect l="l" t="t" r="r" b="b"/>
            <a:pathLst>
              <a:path w="5675630">
                <a:moveTo>
                  <a:pt x="567531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63121" y="2887266"/>
            <a:ext cx="0" cy="2629535"/>
          </a:xfrm>
          <a:custGeom>
            <a:avLst/>
            <a:gdLst/>
            <a:ahLst/>
            <a:cxnLst/>
            <a:rect l="l" t="t" r="r" b="b"/>
            <a:pathLst>
              <a:path h="2629535">
                <a:moveTo>
                  <a:pt x="0" y="0"/>
                </a:moveTo>
                <a:lnTo>
                  <a:pt x="0" y="2629493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63121" y="5746159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654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63121" y="6411913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36525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95590" y="6968809"/>
            <a:ext cx="0" cy="275590"/>
          </a:xfrm>
          <a:custGeom>
            <a:avLst/>
            <a:gdLst/>
            <a:ahLst/>
            <a:cxnLst/>
            <a:rect l="l" t="t" r="r" b="b"/>
            <a:pathLst>
              <a:path h="275590">
                <a:moveTo>
                  <a:pt x="0" y="0"/>
                </a:moveTo>
                <a:lnTo>
                  <a:pt x="0" y="275431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56192" y="2897187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07601" y="281336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46269" y="3591718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97678" y="350789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1" y="0"/>
                </a:moveTo>
                <a:lnTo>
                  <a:pt x="0" y="83820"/>
                </a:lnTo>
                <a:lnTo>
                  <a:pt x="167641" y="167640"/>
                </a:lnTo>
                <a:lnTo>
                  <a:pt x="167641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156192" y="4355703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07601" y="427188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1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156192" y="5089921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007601" y="500610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931589" y="6984217"/>
            <a:ext cx="56165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36">
              <a:spcBef>
                <a:spcPts val="100"/>
              </a:spcBef>
            </a:pP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Energy: </a:t>
            </a:r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6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mio 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m3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metan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-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Biogas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net: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55.100</a:t>
            </a:r>
            <a:r>
              <a:rPr sz="1000" b="1" spc="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MWh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681039" y="5992813"/>
            <a:ext cx="954405" cy="335988"/>
          </a:xfrm>
          <a:prstGeom prst="rect">
            <a:avLst/>
          </a:prstGeom>
          <a:solidFill>
            <a:srgbClr val="F2F2F6"/>
          </a:solidFill>
        </p:spPr>
        <p:txBody>
          <a:bodyPr vert="horz" wrap="square" lIns="0" tIns="27939" rIns="0" bIns="0" rtlCol="0">
            <a:spAutoFit/>
          </a:bodyPr>
          <a:lstStyle/>
          <a:p>
            <a:pPr marL="123186">
              <a:spcBef>
                <a:spcPts val="219"/>
              </a:spcBef>
            </a:pP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El-production:</a:t>
            </a:r>
            <a:endParaRPr sz="1000">
              <a:latin typeface="Calibri"/>
              <a:cs typeface="Calibri"/>
            </a:endParaRPr>
          </a:p>
          <a:p>
            <a:pPr marL="179701"/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22.580</a:t>
            </a:r>
            <a:r>
              <a:rPr sz="1000" b="1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MWh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59122" y="6548439"/>
            <a:ext cx="1139190" cy="335988"/>
          </a:xfrm>
          <a:prstGeom prst="rect">
            <a:avLst/>
          </a:prstGeom>
          <a:solidFill>
            <a:srgbClr val="F2F2F6"/>
          </a:solidFill>
        </p:spPr>
        <p:txBody>
          <a:bodyPr vert="horz" wrap="square" lIns="0" tIns="27939" rIns="0" bIns="0" rtlCol="0">
            <a:spAutoFit/>
          </a:bodyPr>
          <a:lstStyle/>
          <a:p>
            <a:pPr marL="139061">
              <a:spcBef>
                <a:spcPts val="219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Heat-production:</a:t>
            </a:r>
            <a:endParaRPr sz="1000">
              <a:latin typeface="Calibri"/>
              <a:cs typeface="Calibri"/>
            </a:endParaRPr>
          </a:p>
          <a:p>
            <a:pPr marL="365116"/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27.540</a:t>
            </a:r>
            <a:r>
              <a:rPr sz="1000" b="1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MWh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9047661" y="5516759"/>
            <a:ext cx="1762125" cy="205184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137792">
              <a:spcBef>
                <a:spcPts val="160"/>
              </a:spcBef>
            </a:pP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El/heat: 29.200</a:t>
            </a:r>
            <a:r>
              <a:rPr sz="12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tons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50882" y="2272109"/>
            <a:ext cx="2054225" cy="198772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55263">
              <a:spcBef>
                <a:spcPts val="110"/>
              </a:spcBef>
            </a:pPr>
            <a:r>
              <a:rPr sz="1200" b="1" spc="-10" dirty="0">
                <a:solidFill>
                  <a:srgbClr val="FFFFFF"/>
                </a:solidFill>
                <a:latin typeface="Gill Sans MT"/>
                <a:cs typeface="Gill Sans MT"/>
              </a:rPr>
              <a:t>The </a:t>
            </a:r>
            <a:r>
              <a:rPr sz="1200" b="1" spc="60" dirty="0">
                <a:solidFill>
                  <a:srgbClr val="FFFFFF"/>
                </a:solidFill>
                <a:latin typeface="Gill Sans MT"/>
                <a:cs typeface="Gill Sans MT"/>
              </a:rPr>
              <a:t>field: </a:t>
            </a: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3.100</a:t>
            </a:r>
            <a:r>
              <a:rPr sz="12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tons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215337" y="5465366"/>
            <a:ext cx="2054225" cy="205826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98750">
              <a:spcBef>
                <a:spcPts val="165"/>
              </a:spcBef>
            </a:pPr>
            <a:r>
              <a:rPr sz="1200" b="1" spc="50" dirty="0">
                <a:solidFill>
                  <a:srgbClr val="FFFFFF"/>
                </a:solidFill>
                <a:latin typeface="Gill Sans MT"/>
                <a:cs typeface="Gill Sans MT"/>
              </a:rPr>
              <a:t>Organics: </a:t>
            </a: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11.900</a:t>
            </a:r>
            <a:r>
              <a:rPr sz="12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tons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110735" y="6542992"/>
            <a:ext cx="2565003" cy="947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2319602" y="6854925"/>
            <a:ext cx="2054225" cy="393056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87360" marR="186050" indent="-393690">
              <a:lnSpc>
                <a:spcPct val="104200"/>
              </a:lnSpc>
              <a:spcBef>
                <a:spcPts val="7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Greenhouse </a:t>
            </a:r>
            <a:r>
              <a:rPr sz="1200" b="1" spc="60" dirty="0">
                <a:solidFill>
                  <a:srgbClr val="FFFFFF"/>
                </a:solidFill>
                <a:latin typeface="Gill Sans MT"/>
                <a:cs typeface="Gill Sans MT"/>
              </a:rPr>
              <a:t>gas </a:t>
            </a:r>
            <a:r>
              <a:rPr sz="1200" b="1" spc="11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2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25" dirty="0">
                <a:solidFill>
                  <a:srgbClr val="FFFFFF"/>
                </a:solidFill>
                <a:latin typeface="Gill Sans MT"/>
                <a:cs typeface="Gill Sans MT"/>
              </a:rPr>
              <a:t>net:  </a:t>
            </a: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43.700</a:t>
            </a:r>
            <a:r>
              <a:rPr sz="1200" b="1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tons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59806" y="6209507"/>
            <a:ext cx="2057400" cy="34586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3335" rIns="0" bIns="0" rtlCol="0">
            <a:spAutoFit/>
          </a:bodyPr>
          <a:lstStyle/>
          <a:p>
            <a:pPr marL="309237" marR="299078" indent="101597">
              <a:lnSpc>
                <a:spcPct val="108300"/>
              </a:lnSpc>
              <a:spcBef>
                <a:spcPts val="105"/>
              </a:spcBef>
            </a:pP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Removing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 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69-80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tons </a:t>
            </a:r>
            <a:r>
              <a:rPr sz="1000" b="1" spc="-15" dirty="0">
                <a:solidFill>
                  <a:srgbClr val="FFFFFF"/>
                </a:solidFill>
                <a:latin typeface="Gill Sans MT"/>
                <a:cs typeface="Gill Sans MT"/>
              </a:rPr>
              <a:t>N, </a:t>
            </a: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8,5 </a:t>
            </a:r>
            <a:r>
              <a:rPr sz="1000" b="1" spc="25" dirty="0">
                <a:solidFill>
                  <a:srgbClr val="FFFFFF"/>
                </a:solidFill>
                <a:latin typeface="Gill Sans MT"/>
                <a:cs typeface="Gill Sans MT"/>
              </a:rPr>
              <a:t>ton</a:t>
            </a:r>
            <a:r>
              <a:rPr sz="1000" b="1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213747" y="5812631"/>
            <a:ext cx="2057400" cy="349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2416" marR="332732" indent="50799">
              <a:lnSpc>
                <a:spcPct val="108300"/>
              </a:lnSpc>
              <a:spcBef>
                <a:spcPts val="130"/>
              </a:spcBef>
            </a:pP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Removing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  </a:t>
            </a:r>
            <a:r>
              <a:rPr sz="1000" b="1" spc="40" dirty="0">
                <a:solidFill>
                  <a:srgbClr val="FFFFFF"/>
                </a:solidFill>
                <a:latin typeface="Gill Sans MT"/>
                <a:cs typeface="Gill Sans MT"/>
              </a:rPr>
              <a:t>75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tons </a:t>
            </a:r>
            <a:r>
              <a:rPr sz="1000" b="1" spc="-50" dirty="0">
                <a:solidFill>
                  <a:srgbClr val="FFFFFF"/>
                </a:solidFill>
                <a:latin typeface="Gill Sans MT"/>
                <a:cs typeface="Gill Sans MT"/>
              </a:rPr>
              <a:t>N </a:t>
            </a:r>
            <a:r>
              <a:rPr sz="1000" b="1" spc="145" dirty="0">
                <a:solidFill>
                  <a:srgbClr val="FFFFFF"/>
                </a:solidFill>
                <a:latin typeface="Gill Sans MT"/>
                <a:cs typeface="Gill Sans MT"/>
              </a:rPr>
              <a:t>• </a:t>
            </a: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8,5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tons</a:t>
            </a:r>
            <a:r>
              <a:rPr sz="1000" b="1" spc="-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4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417990" y="5814219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0" y="72651"/>
                </a:lnTo>
                <a:lnTo>
                  <a:pt x="40866" y="111563"/>
                </a:lnTo>
                <a:lnTo>
                  <a:pt x="18162" y="154707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0" y="423443"/>
                </a:lnTo>
                <a:lnTo>
                  <a:pt x="111563" y="455228"/>
                </a:lnTo>
                <a:lnTo>
                  <a:pt x="154706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8"/>
                </a:lnTo>
                <a:lnTo>
                  <a:pt x="423442" y="423443"/>
                </a:lnTo>
                <a:lnTo>
                  <a:pt x="455227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7"/>
                </a:lnTo>
                <a:lnTo>
                  <a:pt x="455227" y="111563"/>
                </a:lnTo>
                <a:lnTo>
                  <a:pt x="423442" y="72651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417990" y="5814219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547769" y="5930901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3,1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204783" y="5066222"/>
            <a:ext cx="664845" cy="584200"/>
          </a:xfrm>
          <a:custGeom>
            <a:avLst/>
            <a:gdLst/>
            <a:ahLst/>
            <a:cxnLst/>
            <a:rect l="l" t="t" r="r" b="b"/>
            <a:pathLst>
              <a:path w="664844" h="584200">
                <a:moveTo>
                  <a:pt x="355566" y="0"/>
                </a:moveTo>
                <a:lnTo>
                  <a:pt x="309198" y="0"/>
                </a:lnTo>
                <a:lnTo>
                  <a:pt x="263193" y="5667"/>
                </a:lnTo>
                <a:lnTo>
                  <a:pt x="218279" y="17003"/>
                </a:lnTo>
                <a:lnTo>
                  <a:pt x="175183" y="34007"/>
                </a:lnTo>
                <a:lnTo>
                  <a:pt x="134631" y="56679"/>
                </a:lnTo>
                <a:lnTo>
                  <a:pt x="97352" y="85019"/>
                </a:lnTo>
                <a:lnTo>
                  <a:pt x="62305" y="121299"/>
                </a:lnTo>
                <a:lnTo>
                  <a:pt x="35046" y="160988"/>
                </a:lnTo>
                <a:lnTo>
                  <a:pt x="15576" y="203234"/>
                </a:lnTo>
                <a:lnTo>
                  <a:pt x="3894" y="247184"/>
                </a:lnTo>
                <a:lnTo>
                  <a:pt x="0" y="291986"/>
                </a:lnTo>
                <a:lnTo>
                  <a:pt x="3894" y="336789"/>
                </a:lnTo>
                <a:lnTo>
                  <a:pt x="15576" y="380739"/>
                </a:lnTo>
                <a:lnTo>
                  <a:pt x="35046" y="422985"/>
                </a:lnTo>
                <a:lnTo>
                  <a:pt x="62305" y="462674"/>
                </a:lnTo>
                <a:lnTo>
                  <a:pt x="97352" y="498954"/>
                </a:lnTo>
                <a:lnTo>
                  <a:pt x="134631" y="527294"/>
                </a:lnTo>
                <a:lnTo>
                  <a:pt x="175183" y="549965"/>
                </a:lnTo>
                <a:lnTo>
                  <a:pt x="218279" y="566969"/>
                </a:lnTo>
                <a:lnTo>
                  <a:pt x="263193" y="578305"/>
                </a:lnTo>
                <a:lnTo>
                  <a:pt x="309198" y="583973"/>
                </a:lnTo>
                <a:lnTo>
                  <a:pt x="355566" y="583973"/>
                </a:lnTo>
                <a:lnTo>
                  <a:pt x="401571" y="578305"/>
                </a:lnTo>
                <a:lnTo>
                  <a:pt x="446485" y="566969"/>
                </a:lnTo>
                <a:lnTo>
                  <a:pt x="489582" y="549965"/>
                </a:lnTo>
                <a:lnTo>
                  <a:pt x="530133" y="527294"/>
                </a:lnTo>
                <a:lnTo>
                  <a:pt x="567413" y="498954"/>
                </a:lnTo>
                <a:lnTo>
                  <a:pt x="602460" y="462674"/>
                </a:lnTo>
                <a:lnTo>
                  <a:pt x="629718" y="422985"/>
                </a:lnTo>
                <a:lnTo>
                  <a:pt x="649189" y="380739"/>
                </a:lnTo>
                <a:lnTo>
                  <a:pt x="660871" y="336789"/>
                </a:lnTo>
                <a:lnTo>
                  <a:pt x="664765" y="291986"/>
                </a:lnTo>
                <a:lnTo>
                  <a:pt x="660871" y="247184"/>
                </a:lnTo>
                <a:lnTo>
                  <a:pt x="649189" y="203234"/>
                </a:lnTo>
                <a:lnTo>
                  <a:pt x="629718" y="160988"/>
                </a:lnTo>
                <a:lnTo>
                  <a:pt x="602460" y="121299"/>
                </a:lnTo>
                <a:lnTo>
                  <a:pt x="567413" y="85019"/>
                </a:lnTo>
                <a:lnTo>
                  <a:pt x="530133" y="56679"/>
                </a:lnTo>
                <a:lnTo>
                  <a:pt x="489582" y="34007"/>
                </a:lnTo>
                <a:lnTo>
                  <a:pt x="446485" y="17003"/>
                </a:lnTo>
                <a:lnTo>
                  <a:pt x="401571" y="5667"/>
                </a:lnTo>
                <a:lnTo>
                  <a:pt x="355566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04783" y="5066222"/>
            <a:ext cx="664845" cy="584200"/>
          </a:xfrm>
          <a:custGeom>
            <a:avLst/>
            <a:gdLst/>
            <a:ahLst/>
            <a:cxnLst/>
            <a:rect l="l" t="t" r="r" b="b"/>
            <a:pathLst>
              <a:path w="664844" h="584200">
                <a:moveTo>
                  <a:pt x="567413" y="85019"/>
                </a:moveTo>
                <a:lnTo>
                  <a:pt x="602460" y="121299"/>
                </a:lnTo>
                <a:lnTo>
                  <a:pt x="629718" y="160988"/>
                </a:lnTo>
                <a:lnTo>
                  <a:pt x="649189" y="203234"/>
                </a:lnTo>
                <a:lnTo>
                  <a:pt x="660871" y="247184"/>
                </a:lnTo>
                <a:lnTo>
                  <a:pt x="664765" y="291987"/>
                </a:lnTo>
                <a:lnTo>
                  <a:pt x="660871" y="336789"/>
                </a:lnTo>
                <a:lnTo>
                  <a:pt x="649189" y="380739"/>
                </a:lnTo>
                <a:lnTo>
                  <a:pt x="629718" y="422985"/>
                </a:lnTo>
                <a:lnTo>
                  <a:pt x="602460" y="462674"/>
                </a:lnTo>
                <a:lnTo>
                  <a:pt x="567413" y="498954"/>
                </a:lnTo>
                <a:lnTo>
                  <a:pt x="530133" y="527294"/>
                </a:lnTo>
                <a:lnTo>
                  <a:pt x="489582" y="549965"/>
                </a:lnTo>
                <a:lnTo>
                  <a:pt x="446485" y="566969"/>
                </a:lnTo>
                <a:lnTo>
                  <a:pt x="401571" y="578305"/>
                </a:lnTo>
                <a:lnTo>
                  <a:pt x="355566" y="583973"/>
                </a:lnTo>
                <a:lnTo>
                  <a:pt x="309198" y="583973"/>
                </a:lnTo>
                <a:lnTo>
                  <a:pt x="263193" y="578305"/>
                </a:lnTo>
                <a:lnTo>
                  <a:pt x="218279" y="566969"/>
                </a:lnTo>
                <a:lnTo>
                  <a:pt x="175183" y="549965"/>
                </a:lnTo>
                <a:lnTo>
                  <a:pt x="134631" y="527294"/>
                </a:lnTo>
                <a:lnTo>
                  <a:pt x="97352" y="498954"/>
                </a:lnTo>
                <a:lnTo>
                  <a:pt x="62305" y="462674"/>
                </a:lnTo>
                <a:lnTo>
                  <a:pt x="35046" y="422985"/>
                </a:lnTo>
                <a:lnTo>
                  <a:pt x="15576" y="380739"/>
                </a:lnTo>
                <a:lnTo>
                  <a:pt x="3894" y="336789"/>
                </a:lnTo>
                <a:lnTo>
                  <a:pt x="0" y="291987"/>
                </a:lnTo>
                <a:lnTo>
                  <a:pt x="3894" y="247184"/>
                </a:lnTo>
                <a:lnTo>
                  <a:pt x="15576" y="203234"/>
                </a:lnTo>
                <a:lnTo>
                  <a:pt x="35046" y="160988"/>
                </a:lnTo>
                <a:lnTo>
                  <a:pt x="62305" y="121299"/>
                </a:lnTo>
                <a:lnTo>
                  <a:pt x="97352" y="85019"/>
                </a:lnTo>
                <a:lnTo>
                  <a:pt x="134631" y="56679"/>
                </a:lnTo>
                <a:lnTo>
                  <a:pt x="175183" y="34007"/>
                </a:lnTo>
                <a:lnTo>
                  <a:pt x="218279" y="17003"/>
                </a:lnTo>
                <a:lnTo>
                  <a:pt x="263193" y="5667"/>
                </a:lnTo>
                <a:lnTo>
                  <a:pt x="309198" y="0"/>
                </a:lnTo>
                <a:lnTo>
                  <a:pt x="355566" y="0"/>
                </a:lnTo>
                <a:lnTo>
                  <a:pt x="401571" y="5667"/>
                </a:lnTo>
                <a:lnTo>
                  <a:pt x="446485" y="17003"/>
                </a:lnTo>
                <a:lnTo>
                  <a:pt x="489582" y="34007"/>
                </a:lnTo>
                <a:lnTo>
                  <a:pt x="530133" y="56679"/>
                </a:lnTo>
                <a:lnTo>
                  <a:pt x="567413" y="85019"/>
                </a:lnTo>
              </a:path>
            </a:pathLst>
          </a:custGeom>
          <a:ln w="38099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302670" y="5219700"/>
            <a:ext cx="4521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70" dirty="0">
                <a:solidFill>
                  <a:srgbClr val="FFFFFF"/>
                </a:solidFill>
                <a:latin typeface="Gill Sans MT"/>
                <a:cs typeface="Gill Sans MT"/>
              </a:rPr>
              <a:t>24-</a:t>
            </a: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31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544865" y="4325937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188516" y="0"/>
                </a:moveTo>
                <a:lnTo>
                  <a:pt x="140694" y="6134"/>
                </a:lnTo>
                <a:lnTo>
                  <a:pt x="95413" y="24539"/>
                </a:lnTo>
                <a:lnTo>
                  <a:pt x="55215" y="55214"/>
                </a:lnTo>
                <a:lnTo>
                  <a:pt x="24540" y="95413"/>
                </a:lnTo>
                <a:lnTo>
                  <a:pt x="6135" y="140693"/>
                </a:lnTo>
                <a:lnTo>
                  <a:pt x="0" y="188515"/>
                </a:lnTo>
                <a:lnTo>
                  <a:pt x="6135" y="236337"/>
                </a:lnTo>
                <a:lnTo>
                  <a:pt x="24540" y="281618"/>
                </a:lnTo>
                <a:lnTo>
                  <a:pt x="55215" y="321816"/>
                </a:lnTo>
                <a:lnTo>
                  <a:pt x="95413" y="352491"/>
                </a:lnTo>
                <a:lnTo>
                  <a:pt x="140694" y="370896"/>
                </a:lnTo>
                <a:lnTo>
                  <a:pt x="188516" y="377031"/>
                </a:lnTo>
                <a:lnTo>
                  <a:pt x="236338" y="370896"/>
                </a:lnTo>
                <a:lnTo>
                  <a:pt x="281618" y="352491"/>
                </a:lnTo>
                <a:lnTo>
                  <a:pt x="321816" y="321816"/>
                </a:lnTo>
                <a:lnTo>
                  <a:pt x="352491" y="281618"/>
                </a:lnTo>
                <a:lnTo>
                  <a:pt x="370896" y="236337"/>
                </a:lnTo>
                <a:lnTo>
                  <a:pt x="377031" y="188515"/>
                </a:lnTo>
                <a:lnTo>
                  <a:pt x="370896" y="140693"/>
                </a:lnTo>
                <a:lnTo>
                  <a:pt x="352491" y="95413"/>
                </a:lnTo>
                <a:lnTo>
                  <a:pt x="321816" y="55214"/>
                </a:lnTo>
                <a:lnTo>
                  <a:pt x="281618" y="24539"/>
                </a:lnTo>
                <a:lnTo>
                  <a:pt x="236338" y="6134"/>
                </a:lnTo>
                <a:lnTo>
                  <a:pt x="188516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44865" y="4325937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321816" y="55214"/>
                </a:moveTo>
                <a:lnTo>
                  <a:pt x="352491" y="95413"/>
                </a:lnTo>
                <a:lnTo>
                  <a:pt x="370896" y="140693"/>
                </a:lnTo>
                <a:lnTo>
                  <a:pt x="377031" y="188515"/>
                </a:lnTo>
                <a:lnTo>
                  <a:pt x="370896" y="236337"/>
                </a:lnTo>
                <a:lnTo>
                  <a:pt x="352491" y="281618"/>
                </a:lnTo>
                <a:lnTo>
                  <a:pt x="321816" y="321816"/>
                </a:lnTo>
                <a:lnTo>
                  <a:pt x="281618" y="352491"/>
                </a:lnTo>
                <a:lnTo>
                  <a:pt x="236337" y="370896"/>
                </a:lnTo>
                <a:lnTo>
                  <a:pt x="188515" y="377031"/>
                </a:lnTo>
                <a:lnTo>
                  <a:pt x="140693" y="370896"/>
                </a:lnTo>
                <a:lnTo>
                  <a:pt x="95413" y="352491"/>
                </a:lnTo>
                <a:lnTo>
                  <a:pt x="55214" y="321816"/>
                </a:lnTo>
                <a:lnTo>
                  <a:pt x="24539" y="281618"/>
                </a:lnTo>
                <a:lnTo>
                  <a:pt x="6134" y="236337"/>
                </a:lnTo>
                <a:lnTo>
                  <a:pt x="0" y="188515"/>
                </a:lnTo>
                <a:lnTo>
                  <a:pt x="6134" y="140693"/>
                </a:lnTo>
                <a:lnTo>
                  <a:pt x="24539" y="95413"/>
                </a:lnTo>
                <a:lnTo>
                  <a:pt x="55214" y="55214"/>
                </a:lnTo>
                <a:lnTo>
                  <a:pt x="95413" y="24539"/>
                </a:lnTo>
                <a:lnTo>
                  <a:pt x="140693" y="6134"/>
                </a:lnTo>
                <a:lnTo>
                  <a:pt x="188515" y="0"/>
                </a:lnTo>
                <a:lnTo>
                  <a:pt x="236337" y="6134"/>
                </a:lnTo>
                <a:lnTo>
                  <a:pt x="281618" y="24539"/>
                </a:lnTo>
                <a:lnTo>
                  <a:pt x="321816" y="55214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48771" y="4325937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188516" y="0"/>
                </a:moveTo>
                <a:lnTo>
                  <a:pt x="140694" y="6134"/>
                </a:lnTo>
                <a:lnTo>
                  <a:pt x="95413" y="24539"/>
                </a:lnTo>
                <a:lnTo>
                  <a:pt x="55215" y="55214"/>
                </a:lnTo>
                <a:lnTo>
                  <a:pt x="24540" y="95413"/>
                </a:lnTo>
                <a:lnTo>
                  <a:pt x="6135" y="140693"/>
                </a:lnTo>
                <a:lnTo>
                  <a:pt x="0" y="188515"/>
                </a:lnTo>
                <a:lnTo>
                  <a:pt x="6135" y="236337"/>
                </a:lnTo>
                <a:lnTo>
                  <a:pt x="24540" y="281618"/>
                </a:lnTo>
                <a:lnTo>
                  <a:pt x="55215" y="321816"/>
                </a:lnTo>
                <a:lnTo>
                  <a:pt x="95413" y="352491"/>
                </a:lnTo>
                <a:lnTo>
                  <a:pt x="140694" y="370896"/>
                </a:lnTo>
                <a:lnTo>
                  <a:pt x="188516" y="377031"/>
                </a:lnTo>
                <a:lnTo>
                  <a:pt x="236338" y="370896"/>
                </a:lnTo>
                <a:lnTo>
                  <a:pt x="281618" y="352491"/>
                </a:lnTo>
                <a:lnTo>
                  <a:pt x="321816" y="321816"/>
                </a:lnTo>
                <a:lnTo>
                  <a:pt x="352491" y="281618"/>
                </a:lnTo>
                <a:lnTo>
                  <a:pt x="370896" y="236337"/>
                </a:lnTo>
                <a:lnTo>
                  <a:pt x="377031" y="188515"/>
                </a:lnTo>
                <a:lnTo>
                  <a:pt x="370896" y="140693"/>
                </a:lnTo>
                <a:lnTo>
                  <a:pt x="352491" y="95413"/>
                </a:lnTo>
                <a:lnTo>
                  <a:pt x="321816" y="55214"/>
                </a:lnTo>
                <a:lnTo>
                  <a:pt x="281618" y="24539"/>
                </a:lnTo>
                <a:lnTo>
                  <a:pt x="236338" y="6134"/>
                </a:lnTo>
                <a:lnTo>
                  <a:pt x="188516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8772" y="4325937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89" h="377189">
                <a:moveTo>
                  <a:pt x="321816" y="55214"/>
                </a:moveTo>
                <a:lnTo>
                  <a:pt x="352491" y="95413"/>
                </a:lnTo>
                <a:lnTo>
                  <a:pt x="370896" y="140693"/>
                </a:lnTo>
                <a:lnTo>
                  <a:pt x="377031" y="188515"/>
                </a:lnTo>
                <a:lnTo>
                  <a:pt x="370896" y="236337"/>
                </a:lnTo>
                <a:lnTo>
                  <a:pt x="352491" y="281618"/>
                </a:lnTo>
                <a:lnTo>
                  <a:pt x="321816" y="321816"/>
                </a:lnTo>
                <a:lnTo>
                  <a:pt x="281618" y="352491"/>
                </a:lnTo>
                <a:lnTo>
                  <a:pt x="236337" y="370896"/>
                </a:lnTo>
                <a:lnTo>
                  <a:pt x="188515" y="377031"/>
                </a:lnTo>
                <a:lnTo>
                  <a:pt x="140693" y="370896"/>
                </a:lnTo>
                <a:lnTo>
                  <a:pt x="95413" y="352491"/>
                </a:lnTo>
                <a:lnTo>
                  <a:pt x="55214" y="321816"/>
                </a:lnTo>
                <a:lnTo>
                  <a:pt x="24539" y="281618"/>
                </a:lnTo>
                <a:lnTo>
                  <a:pt x="6134" y="236337"/>
                </a:lnTo>
                <a:lnTo>
                  <a:pt x="0" y="188515"/>
                </a:lnTo>
                <a:lnTo>
                  <a:pt x="6134" y="140693"/>
                </a:lnTo>
                <a:lnTo>
                  <a:pt x="24539" y="95413"/>
                </a:lnTo>
                <a:lnTo>
                  <a:pt x="55214" y="55214"/>
                </a:lnTo>
                <a:lnTo>
                  <a:pt x="95413" y="24539"/>
                </a:lnTo>
                <a:lnTo>
                  <a:pt x="140693" y="6134"/>
                </a:lnTo>
                <a:lnTo>
                  <a:pt x="188515" y="0"/>
                </a:lnTo>
                <a:lnTo>
                  <a:pt x="236337" y="6134"/>
                </a:lnTo>
                <a:lnTo>
                  <a:pt x="281618" y="24539"/>
                </a:lnTo>
                <a:lnTo>
                  <a:pt x="321816" y="55214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019632" y="5119687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248047" y="0"/>
                </a:moveTo>
                <a:lnTo>
                  <a:pt x="200671" y="4540"/>
                </a:lnTo>
                <a:lnTo>
                  <a:pt x="154707" y="18162"/>
                </a:lnTo>
                <a:lnTo>
                  <a:pt x="111563" y="40866"/>
                </a:lnTo>
                <a:lnTo>
                  <a:pt x="72651" y="72651"/>
                </a:lnTo>
                <a:lnTo>
                  <a:pt x="40866" y="111563"/>
                </a:lnTo>
                <a:lnTo>
                  <a:pt x="18162" y="154707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1" y="423443"/>
                </a:lnTo>
                <a:lnTo>
                  <a:pt x="111563" y="455228"/>
                </a:lnTo>
                <a:lnTo>
                  <a:pt x="154707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8"/>
                </a:lnTo>
                <a:lnTo>
                  <a:pt x="423443" y="423443"/>
                </a:lnTo>
                <a:lnTo>
                  <a:pt x="455228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7"/>
                </a:lnTo>
                <a:lnTo>
                  <a:pt x="455228" y="111563"/>
                </a:lnTo>
                <a:lnTo>
                  <a:pt x="423443" y="72651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019632" y="5119687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11141869" y="5232401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4,9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1029554" y="5754687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0" y="72651"/>
                </a:lnTo>
                <a:lnTo>
                  <a:pt x="40866" y="111563"/>
                </a:lnTo>
                <a:lnTo>
                  <a:pt x="18162" y="154707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0" y="423443"/>
                </a:lnTo>
                <a:lnTo>
                  <a:pt x="111563" y="455228"/>
                </a:lnTo>
                <a:lnTo>
                  <a:pt x="154706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8"/>
                </a:lnTo>
                <a:lnTo>
                  <a:pt x="423442" y="423443"/>
                </a:lnTo>
                <a:lnTo>
                  <a:pt x="455227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7"/>
                </a:lnTo>
                <a:lnTo>
                  <a:pt x="455227" y="111563"/>
                </a:lnTo>
                <a:lnTo>
                  <a:pt x="423442" y="72651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029552" y="5754687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1154570" y="5892801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7,0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255669" y="1892300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3,6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886869" y="5143500"/>
            <a:ext cx="14198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35" dirty="0">
                <a:solidFill>
                  <a:srgbClr val="444444"/>
                </a:solidFill>
                <a:latin typeface="Gill Sans MT"/>
                <a:cs typeface="Gill Sans MT"/>
              </a:rPr>
              <a:t>Economic</a:t>
            </a:r>
            <a:r>
              <a:rPr sz="1200" b="1" spc="-55" dirty="0">
                <a:solidFill>
                  <a:srgbClr val="444444"/>
                </a:solidFill>
                <a:latin typeface="Gill Sans MT"/>
                <a:cs typeface="Gill Sans MT"/>
              </a:rPr>
              <a:t> </a:t>
            </a:r>
            <a:r>
              <a:rPr sz="1200" b="1" spc="45" dirty="0">
                <a:solidFill>
                  <a:srgbClr val="444444"/>
                </a:solidFill>
                <a:latin typeface="Gill Sans MT"/>
                <a:cs typeface="Gill Sans MT"/>
              </a:rPr>
              <a:t>benefits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886869" y="5321301"/>
            <a:ext cx="1652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30" dirty="0">
                <a:solidFill>
                  <a:srgbClr val="444444"/>
                </a:solidFill>
                <a:latin typeface="Calibri"/>
                <a:cs typeface="Calibri"/>
              </a:rPr>
              <a:t>in million </a:t>
            </a:r>
            <a:r>
              <a:rPr sz="1200" b="1" spc="40" dirty="0">
                <a:solidFill>
                  <a:srgbClr val="444444"/>
                </a:solidFill>
                <a:latin typeface="Calibri"/>
                <a:cs typeface="Calibri"/>
              </a:rPr>
              <a:t>Danish</a:t>
            </a:r>
            <a:r>
              <a:rPr sz="1200" b="1" spc="8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444444"/>
                </a:solidFill>
                <a:latin typeface="Calibri"/>
                <a:cs typeface="Calibri"/>
              </a:rPr>
              <a:t>kroner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923989" y="4709167"/>
            <a:ext cx="661035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sz="900" b="1" spc="30" dirty="0">
                <a:solidFill>
                  <a:srgbClr val="444444"/>
                </a:solidFill>
                <a:latin typeface="Calibri"/>
                <a:cs typeface="Calibri"/>
              </a:rPr>
              <a:t>Quota</a:t>
            </a:r>
            <a:r>
              <a:rPr sz="900" b="1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20" dirty="0">
                <a:solidFill>
                  <a:srgbClr val="444444"/>
                </a:solidFill>
                <a:latin typeface="Calibri"/>
                <a:cs typeface="Calibri"/>
              </a:rPr>
              <a:t>price:  </a:t>
            </a:r>
            <a:r>
              <a:rPr sz="900" b="1" spc="35" dirty="0">
                <a:solidFill>
                  <a:srgbClr val="444444"/>
                </a:solidFill>
                <a:latin typeface="Calibri"/>
                <a:cs typeface="Calibri"/>
              </a:rPr>
              <a:t>22,55</a:t>
            </a:r>
            <a:r>
              <a:rPr sz="900" b="1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4444"/>
                </a:solidFill>
                <a:latin typeface="Calibri"/>
                <a:cs typeface="Calibri"/>
              </a:rPr>
              <a:t>€/tons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172753" y="3884708"/>
            <a:ext cx="814069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89">
              <a:spcBef>
                <a:spcPts val="10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Kelco:</a:t>
            </a:r>
            <a:r>
              <a:rPr sz="1000" b="1" spc="-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79.400</a:t>
            </a:r>
            <a:endParaRPr sz="1000">
              <a:latin typeface="Calibri"/>
              <a:cs typeface="Calibri"/>
            </a:endParaRPr>
          </a:p>
          <a:p>
            <a:pPr marL="12700"/>
            <a:r>
              <a:rPr sz="1000" b="1" spc="45" dirty="0">
                <a:solidFill>
                  <a:srgbClr val="444444"/>
                </a:solidFill>
                <a:latin typeface="Calibri"/>
                <a:cs typeface="Calibri"/>
              </a:rPr>
              <a:t>Chr.H:</a:t>
            </a:r>
            <a:r>
              <a:rPr sz="1000" b="1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60.000</a:t>
            </a:r>
            <a:endParaRPr sz="10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28574">
              <a:tabLst>
                <a:tab pos="460364" algn="l"/>
              </a:tabLst>
            </a:pPr>
            <a:r>
              <a:rPr sz="1200" b="1" spc="60" dirty="0">
                <a:solidFill>
                  <a:srgbClr val="FFFFFF"/>
                </a:solidFill>
                <a:latin typeface="Gill Sans MT"/>
                <a:cs typeface="Gill Sans MT"/>
              </a:rPr>
              <a:t>?	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6,5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31423" y="2026920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69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0" y="72650"/>
                </a:lnTo>
                <a:lnTo>
                  <a:pt x="40866" y="111562"/>
                </a:lnTo>
                <a:lnTo>
                  <a:pt x="18162" y="154706"/>
                </a:lnTo>
                <a:lnTo>
                  <a:pt x="4540" y="200670"/>
                </a:lnTo>
                <a:lnTo>
                  <a:pt x="0" y="248046"/>
                </a:lnTo>
                <a:lnTo>
                  <a:pt x="4540" y="295421"/>
                </a:lnTo>
                <a:lnTo>
                  <a:pt x="18162" y="341386"/>
                </a:lnTo>
                <a:lnTo>
                  <a:pt x="40866" y="384530"/>
                </a:lnTo>
                <a:lnTo>
                  <a:pt x="72650" y="423442"/>
                </a:lnTo>
                <a:lnTo>
                  <a:pt x="111563" y="455227"/>
                </a:lnTo>
                <a:lnTo>
                  <a:pt x="154706" y="477930"/>
                </a:lnTo>
                <a:lnTo>
                  <a:pt x="200671" y="491552"/>
                </a:lnTo>
                <a:lnTo>
                  <a:pt x="248047" y="496092"/>
                </a:lnTo>
                <a:lnTo>
                  <a:pt x="295423" y="491552"/>
                </a:lnTo>
                <a:lnTo>
                  <a:pt x="341388" y="477930"/>
                </a:lnTo>
                <a:lnTo>
                  <a:pt x="384531" y="455227"/>
                </a:lnTo>
                <a:lnTo>
                  <a:pt x="423444" y="423442"/>
                </a:lnTo>
                <a:lnTo>
                  <a:pt x="455228" y="384530"/>
                </a:lnTo>
                <a:lnTo>
                  <a:pt x="477931" y="341386"/>
                </a:lnTo>
                <a:lnTo>
                  <a:pt x="491553" y="295421"/>
                </a:lnTo>
                <a:lnTo>
                  <a:pt x="496094" y="248046"/>
                </a:lnTo>
                <a:lnTo>
                  <a:pt x="491553" y="200670"/>
                </a:lnTo>
                <a:lnTo>
                  <a:pt x="477931" y="154706"/>
                </a:lnTo>
                <a:lnTo>
                  <a:pt x="455228" y="111562"/>
                </a:lnTo>
                <a:lnTo>
                  <a:pt x="423444" y="72650"/>
                </a:lnTo>
                <a:lnTo>
                  <a:pt x="384531" y="40866"/>
                </a:lnTo>
                <a:lnTo>
                  <a:pt x="341388" y="18162"/>
                </a:lnTo>
                <a:lnTo>
                  <a:pt x="295423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31425" y="2026920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69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47469" y="2133600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8,4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313922" y="4480124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1" y="72650"/>
                </a:lnTo>
                <a:lnTo>
                  <a:pt x="40866" y="111563"/>
                </a:lnTo>
                <a:lnTo>
                  <a:pt x="18162" y="154706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1" y="423442"/>
                </a:lnTo>
                <a:lnTo>
                  <a:pt x="111563" y="455227"/>
                </a:lnTo>
                <a:lnTo>
                  <a:pt x="154706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7"/>
                </a:lnTo>
                <a:lnTo>
                  <a:pt x="423443" y="423442"/>
                </a:lnTo>
                <a:lnTo>
                  <a:pt x="455227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6"/>
                </a:lnTo>
                <a:lnTo>
                  <a:pt x="455227" y="111563"/>
                </a:lnTo>
                <a:lnTo>
                  <a:pt x="423443" y="72650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385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13922" y="4480124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467771" y="4584701"/>
            <a:ext cx="206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Gill Sans MT"/>
                <a:cs typeface="Gill Sans MT"/>
              </a:rPr>
              <a:t>15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874170" y="4483101"/>
            <a:ext cx="105918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sz="1200" b="1" spc="20" dirty="0">
                <a:solidFill>
                  <a:srgbClr val="444444"/>
                </a:solidFill>
                <a:latin typeface="Gill Sans MT"/>
                <a:cs typeface="Gill Sans MT"/>
              </a:rPr>
              <a:t>Employment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ts val="1420"/>
              </a:lnSpc>
            </a:pPr>
            <a:r>
              <a:rPr sz="1200" b="1" spc="30" dirty="0">
                <a:solidFill>
                  <a:srgbClr val="444444"/>
                </a:solidFill>
                <a:latin typeface="Calibri"/>
                <a:cs typeface="Calibri"/>
              </a:rPr>
              <a:t>Annual</a:t>
            </a:r>
            <a:r>
              <a:rPr sz="1200" b="1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200" b="1" spc="20" dirty="0">
                <a:solidFill>
                  <a:srgbClr val="444444"/>
                </a:solidFill>
                <a:latin typeface="Calibri"/>
                <a:cs typeface="Calibri"/>
              </a:rPr>
              <a:t>number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965179" y="3026172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0" y="72650"/>
                </a:lnTo>
                <a:lnTo>
                  <a:pt x="40866" y="111563"/>
                </a:lnTo>
                <a:lnTo>
                  <a:pt x="18162" y="154706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0" y="423442"/>
                </a:lnTo>
                <a:lnTo>
                  <a:pt x="111563" y="455227"/>
                </a:lnTo>
                <a:lnTo>
                  <a:pt x="154706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7"/>
                </a:lnTo>
                <a:lnTo>
                  <a:pt x="423442" y="423442"/>
                </a:lnTo>
                <a:lnTo>
                  <a:pt x="455227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6"/>
                </a:lnTo>
                <a:lnTo>
                  <a:pt x="455227" y="111563"/>
                </a:lnTo>
                <a:lnTo>
                  <a:pt x="423442" y="72650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385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65177" y="3026172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144171" y="3124201"/>
            <a:ext cx="1314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55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440139" y="3160412"/>
            <a:ext cx="14706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Operation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maintenance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582443" y="2996405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248047" y="0"/>
                </a:moveTo>
                <a:lnTo>
                  <a:pt x="200671" y="4540"/>
                </a:lnTo>
                <a:lnTo>
                  <a:pt x="154707" y="18162"/>
                </a:lnTo>
                <a:lnTo>
                  <a:pt x="111563" y="40866"/>
                </a:lnTo>
                <a:lnTo>
                  <a:pt x="72651" y="72651"/>
                </a:lnTo>
                <a:lnTo>
                  <a:pt x="40866" y="111563"/>
                </a:lnTo>
                <a:lnTo>
                  <a:pt x="18162" y="154707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1" y="423443"/>
                </a:lnTo>
                <a:lnTo>
                  <a:pt x="111563" y="455228"/>
                </a:lnTo>
                <a:lnTo>
                  <a:pt x="154707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8"/>
                </a:lnTo>
                <a:lnTo>
                  <a:pt x="423443" y="423443"/>
                </a:lnTo>
                <a:lnTo>
                  <a:pt x="455228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7"/>
                </a:lnTo>
                <a:lnTo>
                  <a:pt x="455228" y="111563"/>
                </a:lnTo>
                <a:lnTo>
                  <a:pt x="423443" y="72651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385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82444" y="2996407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70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5693569" y="3086101"/>
            <a:ext cx="2368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55" dirty="0">
                <a:solidFill>
                  <a:srgbClr val="FFFFFF"/>
                </a:solidFill>
                <a:latin typeface="Gill Sans MT"/>
                <a:cs typeface="Gill Sans MT"/>
              </a:rPr>
              <a:t>10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1000898" y="6276823"/>
            <a:ext cx="610235" cy="41036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39697" algn="just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Standard  </a:t>
            </a:r>
            <a:r>
              <a:rPr sz="900" b="1" spc="20" dirty="0">
                <a:solidFill>
                  <a:srgbClr val="444444"/>
                </a:solidFill>
                <a:latin typeface="Calibri"/>
                <a:cs typeface="Calibri"/>
              </a:rPr>
              <a:t>calculation:  </a:t>
            </a:r>
            <a:r>
              <a:rPr sz="900" b="1" spc="40" dirty="0">
                <a:solidFill>
                  <a:srgbClr val="444444"/>
                </a:solidFill>
                <a:latin typeface="Calibri"/>
                <a:cs typeface="Calibri"/>
              </a:rPr>
              <a:t>240</a:t>
            </a:r>
            <a:r>
              <a:rPr sz="900" b="1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4444"/>
                </a:solidFill>
                <a:latin typeface="Calibri"/>
                <a:cs typeface="Calibri"/>
              </a:rPr>
              <a:t>kr/tons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627834" y="3552031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248047" y="0"/>
                </a:moveTo>
                <a:lnTo>
                  <a:pt x="200671" y="4540"/>
                </a:lnTo>
                <a:lnTo>
                  <a:pt x="154706" y="18162"/>
                </a:lnTo>
                <a:lnTo>
                  <a:pt x="111563" y="40866"/>
                </a:lnTo>
                <a:lnTo>
                  <a:pt x="72650" y="72651"/>
                </a:lnTo>
                <a:lnTo>
                  <a:pt x="40866" y="111563"/>
                </a:lnTo>
                <a:lnTo>
                  <a:pt x="18162" y="154707"/>
                </a:lnTo>
                <a:lnTo>
                  <a:pt x="4540" y="200671"/>
                </a:lnTo>
                <a:lnTo>
                  <a:pt x="0" y="248047"/>
                </a:lnTo>
                <a:lnTo>
                  <a:pt x="4540" y="295422"/>
                </a:lnTo>
                <a:lnTo>
                  <a:pt x="18162" y="341387"/>
                </a:lnTo>
                <a:lnTo>
                  <a:pt x="40866" y="384531"/>
                </a:lnTo>
                <a:lnTo>
                  <a:pt x="72650" y="423443"/>
                </a:lnTo>
                <a:lnTo>
                  <a:pt x="111563" y="455228"/>
                </a:lnTo>
                <a:lnTo>
                  <a:pt x="154706" y="477931"/>
                </a:lnTo>
                <a:lnTo>
                  <a:pt x="200671" y="491553"/>
                </a:lnTo>
                <a:lnTo>
                  <a:pt x="248047" y="496093"/>
                </a:lnTo>
                <a:lnTo>
                  <a:pt x="295422" y="491553"/>
                </a:lnTo>
                <a:lnTo>
                  <a:pt x="341387" y="477931"/>
                </a:lnTo>
                <a:lnTo>
                  <a:pt x="384531" y="455228"/>
                </a:lnTo>
                <a:lnTo>
                  <a:pt x="423442" y="423443"/>
                </a:lnTo>
                <a:lnTo>
                  <a:pt x="455227" y="384531"/>
                </a:lnTo>
                <a:lnTo>
                  <a:pt x="477931" y="341387"/>
                </a:lnTo>
                <a:lnTo>
                  <a:pt x="491553" y="295422"/>
                </a:lnTo>
                <a:lnTo>
                  <a:pt x="496093" y="248047"/>
                </a:lnTo>
                <a:lnTo>
                  <a:pt x="491553" y="200671"/>
                </a:lnTo>
                <a:lnTo>
                  <a:pt x="477931" y="154707"/>
                </a:lnTo>
                <a:lnTo>
                  <a:pt x="455227" y="111563"/>
                </a:lnTo>
                <a:lnTo>
                  <a:pt x="423442" y="72651"/>
                </a:lnTo>
                <a:lnTo>
                  <a:pt x="384531" y="40866"/>
                </a:lnTo>
                <a:lnTo>
                  <a:pt x="341387" y="18162"/>
                </a:lnTo>
                <a:lnTo>
                  <a:pt x="295422" y="4540"/>
                </a:lnTo>
                <a:lnTo>
                  <a:pt x="248047" y="0"/>
                </a:lnTo>
                <a:close/>
              </a:path>
            </a:pathLst>
          </a:custGeom>
          <a:solidFill>
            <a:srgbClr val="B51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27836" y="3552031"/>
            <a:ext cx="496570" cy="496570"/>
          </a:xfrm>
          <a:custGeom>
            <a:avLst/>
            <a:gdLst/>
            <a:ahLst/>
            <a:cxnLst/>
            <a:rect l="l" t="t" r="r" b="b"/>
            <a:pathLst>
              <a:path w="496569" h="496570">
                <a:moveTo>
                  <a:pt x="423443" y="72651"/>
                </a:moveTo>
                <a:lnTo>
                  <a:pt x="455227" y="111563"/>
                </a:lnTo>
                <a:lnTo>
                  <a:pt x="477931" y="154706"/>
                </a:lnTo>
                <a:lnTo>
                  <a:pt x="491553" y="200671"/>
                </a:lnTo>
                <a:lnTo>
                  <a:pt x="496093" y="248047"/>
                </a:lnTo>
                <a:lnTo>
                  <a:pt x="491553" y="295422"/>
                </a:lnTo>
                <a:lnTo>
                  <a:pt x="477931" y="341387"/>
                </a:lnTo>
                <a:lnTo>
                  <a:pt x="455227" y="384531"/>
                </a:lnTo>
                <a:lnTo>
                  <a:pt x="423443" y="423443"/>
                </a:lnTo>
                <a:lnTo>
                  <a:pt x="384531" y="455227"/>
                </a:lnTo>
                <a:lnTo>
                  <a:pt x="341387" y="477931"/>
                </a:lnTo>
                <a:lnTo>
                  <a:pt x="295422" y="491553"/>
                </a:lnTo>
                <a:lnTo>
                  <a:pt x="248047" y="496093"/>
                </a:lnTo>
                <a:lnTo>
                  <a:pt x="200671" y="491553"/>
                </a:lnTo>
                <a:lnTo>
                  <a:pt x="154706" y="477931"/>
                </a:lnTo>
                <a:lnTo>
                  <a:pt x="111563" y="455227"/>
                </a:lnTo>
                <a:lnTo>
                  <a:pt x="72651" y="423443"/>
                </a:lnTo>
                <a:lnTo>
                  <a:pt x="40866" y="384531"/>
                </a:lnTo>
                <a:lnTo>
                  <a:pt x="18162" y="341387"/>
                </a:lnTo>
                <a:lnTo>
                  <a:pt x="4540" y="295422"/>
                </a:lnTo>
                <a:lnTo>
                  <a:pt x="0" y="248047"/>
                </a:lnTo>
                <a:lnTo>
                  <a:pt x="4540" y="200671"/>
                </a:lnTo>
                <a:lnTo>
                  <a:pt x="18162" y="154706"/>
                </a:lnTo>
                <a:lnTo>
                  <a:pt x="40866" y="111563"/>
                </a:lnTo>
                <a:lnTo>
                  <a:pt x="72651" y="72651"/>
                </a:lnTo>
                <a:lnTo>
                  <a:pt x="111563" y="40866"/>
                </a:lnTo>
                <a:lnTo>
                  <a:pt x="154706" y="18162"/>
                </a:lnTo>
                <a:lnTo>
                  <a:pt x="200671" y="4540"/>
                </a:lnTo>
                <a:lnTo>
                  <a:pt x="248047" y="0"/>
                </a:lnTo>
                <a:lnTo>
                  <a:pt x="295422" y="4540"/>
                </a:lnTo>
                <a:lnTo>
                  <a:pt x="341387" y="18162"/>
                </a:lnTo>
                <a:lnTo>
                  <a:pt x="384531" y="40866"/>
                </a:lnTo>
                <a:lnTo>
                  <a:pt x="423443" y="72651"/>
                </a:lnTo>
              </a:path>
            </a:pathLst>
          </a:custGeom>
          <a:ln w="38100">
            <a:solidFill>
              <a:srgbClr val="F5E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3750469" y="3657601"/>
            <a:ext cx="251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5,8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183860" y="3671093"/>
            <a:ext cx="460375" cy="182100"/>
          </a:xfrm>
          <a:prstGeom prst="rect">
            <a:avLst/>
          </a:prstGeom>
          <a:solidFill>
            <a:srgbClr val="F4F3F8"/>
          </a:solidFill>
        </p:spPr>
        <p:txBody>
          <a:bodyPr vert="horz" wrap="square" lIns="0" tIns="27939" rIns="0" bIns="0" rtlCol="0">
            <a:spAutoFit/>
          </a:bodyPr>
          <a:lstStyle/>
          <a:p>
            <a:pPr marL="81278">
              <a:spcBef>
                <a:spcPts val="219"/>
              </a:spcBef>
            </a:pP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Salary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196761" y="3140568"/>
            <a:ext cx="92519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Transport in/out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24871" y="1437640"/>
            <a:ext cx="2511425" cy="135421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spcBef>
                <a:spcPts val="380"/>
              </a:spcBef>
            </a:pPr>
            <a:r>
              <a:rPr sz="2800" b="1" spc="110" dirty="0">
                <a:latin typeface="Gill Sans MT"/>
                <a:cs typeface="Gill Sans MT"/>
              </a:rPr>
              <a:t>Solrød</a:t>
            </a:r>
            <a:r>
              <a:rPr sz="2800" b="1" spc="-15" dirty="0">
                <a:latin typeface="Gill Sans MT"/>
                <a:cs typeface="Gill Sans MT"/>
              </a:rPr>
              <a:t> </a:t>
            </a:r>
            <a:r>
              <a:rPr sz="2800" b="1" spc="135" dirty="0">
                <a:latin typeface="Gill Sans MT"/>
                <a:cs typeface="Gill Sans MT"/>
              </a:rPr>
              <a:t>Biogas</a:t>
            </a:r>
            <a:endParaRPr sz="2800">
              <a:latin typeface="Gill Sans MT"/>
              <a:cs typeface="Gill Sans MT"/>
            </a:endParaRPr>
          </a:p>
          <a:p>
            <a:pPr marL="12700">
              <a:spcBef>
                <a:spcPts val="140"/>
              </a:spcBef>
            </a:pPr>
            <a:r>
              <a:rPr sz="1400" b="1" spc="150" dirty="0">
                <a:latin typeface="Calibri"/>
                <a:cs typeface="Calibri"/>
              </a:rPr>
              <a:t>+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20" dirty="0">
                <a:latin typeface="Calibri"/>
                <a:cs typeface="Calibri"/>
              </a:rPr>
              <a:t>Environment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b="1" spc="150" dirty="0">
                <a:latin typeface="Calibri"/>
                <a:cs typeface="Calibri"/>
              </a:rPr>
              <a:t>+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Energy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b="1" spc="150" dirty="0">
                <a:latin typeface="Calibri"/>
                <a:cs typeface="Calibri"/>
              </a:rPr>
              <a:t>+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35" dirty="0">
                <a:latin typeface="Calibri"/>
                <a:cs typeface="Calibri"/>
              </a:rPr>
              <a:t>Economy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0"/>
              </a:spcBef>
            </a:pPr>
            <a:r>
              <a:rPr sz="1400" b="1" spc="150" dirty="0">
                <a:latin typeface="Calibri"/>
                <a:cs typeface="Calibri"/>
              </a:rPr>
              <a:t>= </a:t>
            </a:r>
            <a:r>
              <a:rPr sz="1400" b="1" spc="60" dirty="0">
                <a:latin typeface="Calibri"/>
                <a:cs typeface="Calibri"/>
              </a:rPr>
              <a:t>Circular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30" dirty="0">
                <a:latin typeface="Calibri"/>
                <a:cs typeface="Calibri"/>
              </a:rPr>
              <a:t>economy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42070" y="2668984"/>
            <a:ext cx="1736725" cy="318677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200655" marR="197480" indent="203195">
              <a:spcBef>
                <a:spcPts val="85"/>
              </a:spcBef>
            </a:pPr>
            <a:r>
              <a:rPr sz="1000" b="1" spc="50" dirty="0">
                <a:solidFill>
                  <a:srgbClr val="444444"/>
                </a:solidFill>
                <a:latin typeface="Calibri"/>
                <a:cs typeface="Calibri"/>
              </a:rPr>
              <a:t>Crop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Production 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Input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follow</a:t>
            </a:r>
            <a:r>
              <a:rPr sz="1000" b="1" spc="6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production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265501" y="5808314"/>
            <a:ext cx="24199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0" dirty="0">
                <a:latin typeface="Gill Sans MT"/>
                <a:cs typeface="Gill Sans MT"/>
              </a:rPr>
              <a:t>Turnover: </a:t>
            </a:r>
            <a:r>
              <a:rPr b="1" spc="70" dirty="0">
                <a:latin typeface="Gill Sans MT"/>
                <a:cs typeface="Gill Sans MT"/>
              </a:rPr>
              <a:t>35</a:t>
            </a:r>
            <a:r>
              <a:rPr b="1" dirty="0">
                <a:latin typeface="Gill Sans MT"/>
                <a:cs typeface="Gill Sans MT"/>
              </a:rPr>
              <a:t> </a:t>
            </a:r>
            <a:r>
              <a:rPr b="1" spc="60" dirty="0">
                <a:latin typeface="Gill Sans MT"/>
                <a:cs typeface="Gill Sans MT"/>
              </a:rPr>
              <a:t>mio.dkr</a:t>
            </a:r>
            <a:endParaRPr>
              <a:latin typeface="Gill Sans MT"/>
              <a:cs typeface="Gill Sans MT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6668" y="3746371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182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6862" y="374650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8906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1270" y="43180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3969" y="49022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60771" y="46228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5996" y="45389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60770" y="372110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71397" y="36372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7585" y="59436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53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3071" y="372110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04496" y="36372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7671" y="3746500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428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3048" y="36626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4970" y="433070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2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8139" y="42468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4970" y="488950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2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78139" y="48056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4971" y="549910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5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5438" y="54152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9969" y="372110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16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0035" y="36372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6201" y="6235676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4">
                <a:moveTo>
                  <a:pt x="0" y="0"/>
                </a:moveTo>
                <a:lnTo>
                  <a:pt x="519622" y="0"/>
                </a:lnTo>
              </a:path>
            </a:pathLst>
          </a:custGeom>
          <a:ln w="76246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3492" y="6235676"/>
            <a:ext cx="2529205" cy="0"/>
          </a:xfrm>
          <a:custGeom>
            <a:avLst/>
            <a:gdLst/>
            <a:ahLst/>
            <a:cxnLst/>
            <a:rect l="l" t="t" r="r" b="b"/>
            <a:pathLst>
              <a:path w="2529204">
                <a:moveTo>
                  <a:pt x="0" y="0"/>
                </a:moveTo>
                <a:lnTo>
                  <a:pt x="2529188" y="0"/>
                </a:lnTo>
              </a:path>
            </a:pathLst>
          </a:custGeom>
          <a:ln w="76246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8569" y="6235676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76246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25169" y="3505201"/>
            <a:ext cx="1574800" cy="1449115"/>
          </a:xfrm>
          <a:prstGeom prst="rect">
            <a:avLst/>
          </a:prstGeom>
          <a:solidFill>
            <a:srgbClr val="FECB3E"/>
          </a:solidFill>
          <a:ln w="15875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76198" marR="293998">
              <a:spcBef>
                <a:spcPts val="500"/>
              </a:spcBef>
            </a:pPr>
            <a:r>
              <a:rPr sz="1500" b="1" spc="15" dirty="0">
                <a:latin typeface="Calibri"/>
                <a:cs typeface="Calibri"/>
              </a:rPr>
              <a:t>Manure:  </a:t>
            </a:r>
            <a:r>
              <a:rPr sz="1500" b="1" spc="65" dirty="0">
                <a:latin typeface="Calibri"/>
                <a:cs typeface="Calibri"/>
              </a:rPr>
              <a:t>103.700 </a:t>
            </a:r>
            <a:r>
              <a:rPr sz="1500" b="1" spc="5" dirty="0">
                <a:latin typeface="Calibri"/>
                <a:cs typeface="Calibri"/>
              </a:rPr>
              <a:t>tons  </a:t>
            </a:r>
            <a:r>
              <a:rPr sz="1500" b="1" spc="60" dirty="0">
                <a:latin typeface="Calibri"/>
                <a:cs typeface="Calibri"/>
              </a:rPr>
              <a:t>Deep </a:t>
            </a:r>
            <a:r>
              <a:rPr sz="1500" b="1" spc="10" dirty="0">
                <a:latin typeface="Calibri"/>
                <a:cs typeface="Calibri"/>
              </a:rPr>
              <a:t>litter:</a:t>
            </a:r>
            <a:endParaRPr sz="1500">
              <a:latin typeface="Calibri"/>
              <a:cs typeface="Calibri"/>
            </a:endParaRPr>
          </a:p>
          <a:p>
            <a:pPr marL="76198" marR="184781" indent="317492"/>
            <a:r>
              <a:rPr sz="1500" b="1" spc="60" dirty="0">
                <a:latin typeface="Calibri"/>
                <a:cs typeface="Calibri"/>
              </a:rPr>
              <a:t>4.000 </a:t>
            </a:r>
            <a:r>
              <a:rPr sz="1500" b="1" spc="5" dirty="0">
                <a:latin typeface="Calibri"/>
                <a:cs typeface="Calibri"/>
              </a:rPr>
              <a:t>tons  </a:t>
            </a:r>
            <a:r>
              <a:rPr sz="1500" b="1" dirty="0">
                <a:latin typeface="Calibri"/>
                <a:cs typeface="Calibri"/>
              </a:rPr>
              <a:t>Straw/beet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tops</a:t>
            </a:r>
            <a:endParaRPr sz="1500">
              <a:latin typeface="Calibri"/>
              <a:cs typeface="Calibri"/>
            </a:endParaRPr>
          </a:p>
          <a:p>
            <a:pPr marL="287648"/>
            <a:r>
              <a:rPr sz="1500" b="1" spc="60" dirty="0">
                <a:latin typeface="Calibri"/>
                <a:cs typeface="Calibri"/>
              </a:rPr>
              <a:t>11.200 </a:t>
            </a:r>
            <a:r>
              <a:rPr sz="1500" b="1" spc="5" dirty="0">
                <a:latin typeface="Calibri"/>
                <a:cs typeface="Calibri"/>
              </a:rPr>
              <a:t>tons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35169" y="3517901"/>
            <a:ext cx="1625600" cy="1536700"/>
          </a:xfrm>
          <a:custGeom>
            <a:avLst/>
            <a:gdLst/>
            <a:ahLst/>
            <a:cxnLst/>
            <a:rect l="l" t="t" r="r" b="b"/>
            <a:pathLst>
              <a:path w="1625600" h="1536700">
                <a:moveTo>
                  <a:pt x="0" y="0"/>
                </a:moveTo>
                <a:lnTo>
                  <a:pt x="1625600" y="0"/>
                </a:lnTo>
                <a:lnTo>
                  <a:pt x="1625600" y="1536700"/>
                </a:lnTo>
                <a:lnTo>
                  <a:pt x="0" y="1536700"/>
                </a:lnTo>
                <a:lnTo>
                  <a:pt x="0" y="0"/>
                </a:lnTo>
                <a:close/>
              </a:path>
            </a:pathLst>
          </a:custGeom>
          <a:solidFill>
            <a:srgbClr val="A8C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25169" y="5143501"/>
            <a:ext cx="1600200" cy="512961"/>
          </a:xfrm>
          <a:prstGeom prst="rect">
            <a:avLst/>
          </a:prstGeom>
          <a:solidFill>
            <a:srgbClr val="FEC700"/>
          </a:solidFill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14297">
              <a:spcBef>
                <a:spcPts val="400"/>
              </a:spcBef>
            </a:pPr>
            <a:r>
              <a:rPr sz="1500" b="1" spc="40" dirty="0">
                <a:latin typeface="Calibri"/>
                <a:cs typeface="Calibri"/>
              </a:rPr>
              <a:t>Household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-5" dirty="0">
                <a:latin typeface="Calibri"/>
                <a:cs typeface="Calibri"/>
              </a:rPr>
              <a:t>waste</a:t>
            </a:r>
            <a:endParaRPr sz="1500">
              <a:latin typeface="Calibri"/>
              <a:cs typeface="Calibri"/>
            </a:endParaRPr>
          </a:p>
          <a:p>
            <a:pPr marL="431789"/>
            <a:r>
              <a:rPr sz="1500" b="1" spc="60" dirty="0">
                <a:latin typeface="Calibri"/>
                <a:cs typeface="Calibri"/>
              </a:rPr>
              <a:t>1.100 </a:t>
            </a:r>
            <a:r>
              <a:rPr sz="1500" b="1" spc="5" dirty="0">
                <a:latin typeface="Calibri"/>
                <a:cs typeface="Calibri"/>
              </a:rPr>
              <a:t>tons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67302" y="3505201"/>
            <a:ext cx="1231900" cy="297517"/>
          </a:xfrm>
          <a:prstGeom prst="rect">
            <a:avLst/>
          </a:prstGeom>
          <a:solidFill>
            <a:srgbClr val="96D35F"/>
          </a:solidFill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46354">
              <a:spcBef>
                <a:spcPts val="400"/>
              </a:spcBef>
            </a:pPr>
            <a:r>
              <a:rPr sz="1600" b="1" spc="90" dirty="0">
                <a:latin typeface="Calibri"/>
                <a:cs typeface="Calibri"/>
              </a:rPr>
              <a:t>Co</a:t>
            </a:r>
            <a:r>
              <a:rPr sz="1600" b="1" spc="70" dirty="0">
                <a:latin typeface="Calibri"/>
                <a:cs typeface="Calibri"/>
              </a:rPr>
              <a:t>n</a:t>
            </a:r>
            <a:r>
              <a:rPr sz="1600" b="1" spc="20" dirty="0">
                <a:latin typeface="Calibri"/>
                <a:cs typeface="Calibri"/>
              </a:rPr>
              <a:t>ventionel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67302" y="4089402"/>
            <a:ext cx="1231900" cy="341119"/>
          </a:xfrm>
          <a:prstGeom prst="rect">
            <a:avLst/>
          </a:prstGeom>
          <a:solidFill>
            <a:srgbClr val="77BB41"/>
          </a:solidFill>
          <a:ln w="15875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11449">
              <a:spcBef>
                <a:spcPts val="500"/>
              </a:spcBef>
            </a:pPr>
            <a:r>
              <a:rPr b="1" spc="90" dirty="0">
                <a:latin typeface="Calibri"/>
                <a:cs typeface="Calibri"/>
              </a:rPr>
              <a:t>Organic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67302" y="4686302"/>
            <a:ext cx="1231900" cy="410369"/>
          </a:xfrm>
          <a:prstGeom prst="rect">
            <a:avLst/>
          </a:prstGeom>
          <a:solidFill>
            <a:srgbClr val="96D35F"/>
          </a:solidFill>
          <a:ln w="1587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27344" marR="62228" indent="-330192">
              <a:lnSpc>
                <a:spcPts val="1500"/>
              </a:lnSpc>
              <a:spcBef>
                <a:spcPts val="200"/>
              </a:spcBef>
            </a:pPr>
            <a:r>
              <a:rPr sz="1300" b="1" spc="15" dirty="0">
                <a:latin typeface="Calibri"/>
                <a:cs typeface="Calibri"/>
              </a:rPr>
              <a:t>Sugarbeet</a:t>
            </a:r>
            <a:r>
              <a:rPr sz="1300" b="1" spc="-5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tops  </a:t>
            </a:r>
            <a:r>
              <a:rPr sz="1300" b="1" spc="10" dirty="0">
                <a:latin typeface="Calibri"/>
                <a:cs typeface="Calibri"/>
              </a:rPr>
              <a:t>Straw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63070" y="5283202"/>
            <a:ext cx="1231900" cy="328295"/>
          </a:xfrm>
          <a:prstGeom prst="rect">
            <a:avLst/>
          </a:prstGeom>
          <a:solidFill>
            <a:srgbClr val="CCE8B5"/>
          </a:solidFill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76198">
              <a:spcBef>
                <a:spcPts val="400"/>
              </a:spcBef>
            </a:pPr>
            <a:r>
              <a:rPr b="1" spc="50" dirty="0">
                <a:latin typeface="Calibri"/>
                <a:cs typeface="Calibri"/>
              </a:rPr>
              <a:t>Household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17469" y="3505201"/>
            <a:ext cx="1625600" cy="2213426"/>
          </a:xfrm>
          <a:prstGeom prst="rect">
            <a:avLst/>
          </a:prstGeom>
          <a:solidFill>
            <a:srgbClr val="74A7FE"/>
          </a:solidFill>
          <a:ln w="15875">
            <a:solidFill>
              <a:srgbClr val="444444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228594">
              <a:spcBef>
                <a:spcPts val="700"/>
              </a:spcBef>
            </a:pPr>
            <a:r>
              <a:rPr b="1" spc="35" dirty="0">
                <a:latin typeface="Calibri"/>
                <a:cs typeface="Calibri"/>
              </a:rPr>
              <a:t>Biogas</a:t>
            </a:r>
            <a:r>
              <a:rPr b="1" spc="70" dirty="0">
                <a:latin typeface="Calibri"/>
                <a:cs typeface="Calibri"/>
              </a:rPr>
              <a:t> </a:t>
            </a:r>
            <a:r>
              <a:rPr b="1" spc="20" dirty="0">
                <a:latin typeface="Calibri"/>
                <a:cs typeface="Calibri"/>
              </a:rPr>
              <a:t>plant</a:t>
            </a:r>
            <a:endParaRPr>
              <a:latin typeface="Calibri"/>
              <a:cs typeface="Calibri"/>
            </a:endParaRPr>
          </a:p>
          <a:p>
            <a:pPr marL="126997">
              <a:spcBef>
                <a:spcPts val="40"/>
              </a:spcBef>
            </a:pPr>
            <a:r>
              <a:rPr sz="1500" b="1" spc="30" dirty="0">
                <a:latin typeface="Calibri"/>
                <a:cs typeface="Calibri"/>
              </a:rPr>
              <a:t>Raw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spc="15" dirty="0">
                <a:latin typeface="Calibri"/>
                <a:cs typeface="Calibri"/>
              </a:rPr>
              <a:t>materials:</a:t>
            </a:r>
            <a:endParaRPr sz="1500">
              <a:latin typeface="Calibri"/>
              <a:cs typeface="Calibri"/>
            </a:endParaRPr>
          </a:p>
          <a:p>
            <a:pPr marL="126997" marR="146046" indent="158746"/>
            <a:r>
              <a:rPr sz="1500" b="1" spc="65" dirty="0">
                <a:latin typeface="Calibri"/>
                <a:cs typeface="Calibri"/>
              </a:rPr>
              <a:t>120.000 </a:t>
            </a:r>
            <a:r>
              <a:rPr sz="1500" b="1" spc="5" dirty="0">
                <a:latin typeface="Calibri"/>
                <a:cs typeface="Calibri"/>
              </a:rPr>
              <a:t>tons  </a:t>
            </a:r>
            <a:r>
              <a:rPr sz="1500" b="1" spc="65" dirty="0">
                <a:latin typeface="Calibri"/>
                <a:cs typeface="Calibri"/>
              </a:rPr>
              <a:t>Gas</a:t>
            </a:r>
            <a:r>
              <a:rPr sz="1500" b="1" spc="30" dirty="0">
                <a:latin typeface="Calibri"/>
                <a:cs typeface="Calibri"/>
              </a:rPr>
              <a:t> production:</a:t>
            </a:r>
            <a:endParaRPr sz="1500">
              <a:latin typeface="Calibri"/>
              <a:cs typeface="Calibri"/>
            </a:endParaRPr>
          </a:p>
          <a:p>
            <a:pPr marL="126997" marR="230498" indent="158746"/>
            <a:r>
              <a:rPr sz="1500" b="1" spc="60" dirty="0">
                <a:latin typeface="Calibri"/>
                <a:cs typeface="Calibri"/>
              </a:rPr>
              <a:t>41.200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  </a:t>
            </a:r>
            <a:r>
              <a:rPr sz="1500" b="1" spc="15" dirty="0">
                <a:latin typeface="Calibri"/>
                <a:cs typeface="Calibri"/>
              </a:rPr>
              <a:t>Residues:</a:t>
            </a:r>
            <a:endParaRPr sz="1500">
              <a:latin typeface="Calibri"/>
              <a:cs typeface="Calibri"/>
            </a:endParaRPr>
          </a:p>
          <a:p>
            <a:pPr marL="126997" marR="241929" indent="158746"/>
            <a:r>
              <a:rPr sz="1500" b="1" spc="65" dirty="0">
                <a:latin typeface="Calibri"/>
                <a:cs typeface="Calibri"/>
              </a:rPr>
              <a:t>115.200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tons 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25" dirty="0">
                <a:latin typeface="Calibri"/>
                <a:cs typeface="Calibri"/>
              </a:rPr>
              <a:t>Nutrients:</a:t>
            </a:r>
            <a:endParaRPr sz="1500">
              <a:latin typeface="Calibri"/>
              <a:cs typeface="Calibri"/>
            </a:endParaRPr>
          </a:p>
          <a:p>
            <a:pPr marL="285743"/>
            <a:r>
              <a:rPr sz="1500" b="1" spc="70" dirty="0">
                <a:latin typeface="Calibri"/>
                <a:cs typeface="Calibri"/>
              </a:rPr>
              <a:t>827 </a:t>
            </a:r>
            <a:r>
              <a:rPr sz="1500" b="1" spc="5" dirty="0">
                <a:latin typeface="Calibri"/>
                <a:cs typeface="Calibri"/>
              </a:rPr>
              <a:t>tons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100" dirty="0">
                <a:latin typeface="Calibri"/>
                <a:cs typeface="Calibri"/>
              </a:rPr>
              <a:t>NPK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35169" y="3517901"/>
            <a:ext cx="1625600" cy="1422697"/>
          </a:xfrm>
          <a:prstGeom prst="rect">
            <a:avLst/>
          </a:prstGeom>
          <a:ln w="15875">
            <a:solidFill>
              <a:srgbClr val="444444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2093">
              <a:spcBef>
                <a:spcPts val="500"/>
              </a:spcBef>
            </a:pPr>
            <a:r>
              <a:rPr b="1" spc="80" dirty="0">
                <a:latin typeface="Calibri"/>
                <a:cs typeface="Calibri"/>
              </a:rPr>
              <a:t>Gas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engine</a:t>
            </a:r>
            <a:endParaRPr>
              <a:latin typeface="Calibri"/>
              <a:cs typeface="Calibri"/>
            </a:endParaRPr>
          </a:p>
          <a:p>
            <a:pPr marL="101597">
              <a:spcBef>
                <a:spcPts val="40"/>
              </a:spcBef>
            </a:pPr>
            <a:r>
              <a:rPr sz="1400" b="1" spc="40" dirty="0">
                <a:latin typeface="Calibri"/>
                <a:cs typeface="Calibri"/>
              </a:rPr>
              <a:t>In: </a:t>
            </a:r>
            <a:r>
              <a:rPr sz="1400" b="1" spc="55" dirty="0">
                <a:latin typeface="Calibri"/>
                <a:cs typeface="Calibri"/>
              </a:rPr>
              <a:t>41.200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  <a:p>
            <a:pPr marL="101597">
              <a:spcBef>
                <a:spcPts val="20"/>
              </a:spcBef>
            </a:pPr>
            <a:r>
              <a:rPr sz="1400" b="1" spc="30" dirty="0">
                <a:latin typeface="Calibri"/>
                <a:cs typeface="Calibri"/>
              </a:rPr>
              <a:t>El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5" dirty="0">
                <a:latin typeface="Calibri"/>
                <a:cs typeface="Calibri"/>
              </a:rPr>
              <a:t>out:</a:t>
            </a:r>
            <a:endParaRPr sz="1400">
              <a:latin typeface="Calibri"/>
              <a:cs typeface="Calibri"/>
            </a:endParaRPr>
          </a:p>
          <a:p>
            <a:pPr marL="249548">
              <a:spcBef>
                <a:spcPts val="20"/>
              </a:spcBef>
            </a:pPr>
            <a:r>
              <a:rPr sz="1400" b="1" spc="55" dirty="0">
                <a:latin typeface="Calibri"/>
                <a:cs typeface="Calibri"/>
              </a:rPr>
              <a:t>16.700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  <a:p>
            <a:pPr marL="249548" marR="339716" indent="-148586">
              <a:lnSpc>
                <a:spcPct val="101200"/>
              </a:lnSpc>
            </a:pPr>
            <a:r>
              <a:rPr sz="1400" b="1" spc="45" dirty="0">
                <a:latin typeface="Calibri"/>
                <a:cs typeface="Calibri"/>
              </a:rPr>
              <a:t>Heat </a:t>
            </a:r>
            <a:r>
              <a:rPr sz="1400" b="1" spc="5" dirty="0">
                <a:latin typeface="Calibri"/>
                <a:cs typeface="Calibri"/>
              </a:rPr>
              <a:t>out:  </a:t>
            </a:r>
            <a:r>
              <a:rPr sz="1400" b="1" spc="55" dirty="0">
                <a:latin typeface="Calibri"/>
                <a:cs typeface="Calibri"/>
              </a:rPr>
              <a:t>21.600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214769" y="3505202"/>
            <a:ext cx="1320800" cy="546303"/>
          </a:xfrm>
          <a:prstGeom prst="rect">
            <a:avLst/>
          </a:prstGeom>
          <a:solidFill>
            <a:srgbClr val="CCE8B5"/>
          </a:solidFill>
          <a:ln w="15875">
            <a:solidFill>
              <a:srgbClr val="44444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5080" algn="ctr">
              <a:spcBef>
                <a:spcPts val="300"/>
              </a:spcBef>
            </a:pPr>
            <a:r>
              <a:rPr b="1" spc="20" dirty="0">
                <a:latin typeface="Calibri"/>
                <a:cs typeface="Calibri"/>
              </a:rPr>
              <a:t>El-net</a:t>
            </a:r>
            <a:endParaRPr>
              <a:latin typeface="Calibri"/>
              <a:cs typeface="Calibri"/>
            </a:endParaRPr>
          </a:p>
          <a:p>
            <a:pPr marR="8255" algn="ctr">
              <a:spcBef>
                <a:spcPts val="40"/>
              </a:spcBef>
            </a:pPr>
            <a:r>
              <a:rPr sz="1500" b="1" spc="60" dirty="0">
                <a:latin typeface="Calibri"/>
                <a:cs typeface="Calibri"/>
              </a:rPr>
              <a:t>16.700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02069" y="4241801"/>
            <a:ext cx="1320800" cy="738664"/>
          </a:xfrm>
          <a:prstGeom prst="rect">
            <a:avLst/>
          </a:prstGeom>
          <a:solidFill>
            <a:srgbClr val="CCE8B5"/>
          </a:solidFill>
          <a:ln w="15875">
            <a:solidFill>
              <a:srgbClr val="44444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2892" indent="-50799"/>
            <a:r>
              <a:rPr b="1" spc="65" dirty="0">
                <a:latin typeface="Calibri"/>
                <a:cs typeface="Calibri"/>
              </a:rPr>
              <a:t>District</a:t>
            </a:r>
            <a:endParaRPr>
              <a:latin typeface="Calibri"/>
              <a:cs typeface="Calibri"/>
            </a:endParaRPr>
          </a:p>
          <a:p>
            <a:pPr marL="126997" marR="84453" indent="215894">
              <a:spcBef>
                <a:spcPts val="40"/>
              </a:spcBef>
            </a:pPr>
            <a:r>
              <a:rPr sz="1500" b="1" spc="45" dirty="0">
                <a:latin typeface="Calibri"/>
                <a:cs typeface="Calibri"/>
              </a:rPr>
              <a:t>Heating  </a:t>
            </a:r>
            <a:r>
              <a:rPr sz="1500" b="1" spc="60" dirty="0">
                <a:latin typeface="Calibri"/>
                <a:cs typeface="Calibri"/>
              </a:rPr>
              <a:t>10.900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12679" y="62357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323521" y="0"/>
                </a:moveTo>
                <a:lnTo>
                  <a:pt x="38100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45978" y="6083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9969" y="62357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323521" y="0"/>
                </a:moveTo>
                <a:lnTo>
                  <a:pt x="38100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93269" y="6083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56198" y="3746498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7354" y="366267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39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56669" y="431800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27825" y="42341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56669" y="490220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27825" y="48183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32074" y="53333"/>
            <a:ext cx="529399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3667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 dirty="0">
              <a:latin typeface="Gill Sans MT"/>
              <a:cs typeface="Gill Sans MT"/>
            </a:endParaRPr>
          </a:p>
          <a:p>
            <a:pPr marL="2391350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80471" y="6477001"/>
            <a:ext cx="3609975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45" dirty="0">
                <a:latin typeface="Calibri"/>
                <a:cs typeface="Calibri"/>
              </a:rPr>
              <a:t>Recirculation </a:t>
            </a:r>
            <a:r>
              <a:rPr sz="1600" b="1" spc="10" dirty="0">
                <a:latin typeface="Calibri"/>
                <a:cs typeface="Calibri"/>
              </a:rPr>
              <a:t>of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nutrients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910"/>
              </a:lnSpc>
            </a:pPr>
            <a:r>
              <a:rPr sz="1600" b="1" spc="75" dirty="0">
                <a:latin typeface="Calibri"/>
                <a:cs typeface="Calibri"/>
              </a:rPr>
              <a:t>827 </a:t>
            </a:r>
            <a:r>
              <a:rPr sz="1600" b="1" spc="5" dirty="0">
                <a:latin typeface="Calibri"/>
                <a:cs typeface="Calibri"/>
              </a:rPr>
              <a:t>tons </a:t>
            </a:r>
            <a:r>
              <a:rPr sz="1600" b="1" spc="110" dirty="0">
                <a:latin typeface="Calibri"/>
                <a:cs typeface="Calibri"/>
              </a:rPr>
              <a:t>NPK </a:t>
            </a:r>
            <a:r>
              <a:rPr sz="1600" b="1" spc="170" dirty="0">
                <a:latin typeface="Calibri"/>
                <a:cs typeface="Calibri"/>
              </a:rPr>
              <a:t>+ </a:t>
            </a:r>
            <a:r>
              <a:rPr sz="1600" b="1" spc="45" dirty="0">
                <a:latin typeface="Calibri"/>
                <a:cs typeface="Calibri"/>
              </a:rPr>
              <a:t>Recirculation </a:t>
            </a:r>
            <a:r>
              <a:rPr sz="1600" b="1" spc="10" dirty="0">
                <a:latin typeface="Calibri"/>
                <a:cs typeface="Calibri"/>
              </a:rPr>
              <a:t>of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Carbon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86769" y="1198880"/>
            <a:ext cx="9024620" cy="158248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spcBef>
                <a:spcPts val="459"/>
              </a:spcBef>
            </a:pPr>
            <a:r>
              <a:rPr sz="3600" b="1" spc="35" dirty="0">
                <a:latin typeface="Gill Sans MT"/>
                <a:cs typeface="Gill Sans MT"/>
              </a:rPr>
              <a:t>New </a:t>
            </a:r>
            <a:r>
              <a:rPr sz="3600" b="1" spc="175" dirty="0">
                <a:latin typeface="Gill Sans MT"/>
                <a:cs typeface="Gill Sans MT"/>
              </a:rPr>
              <a:t>Biogas</a:t>
            </a:r>
            <a:r>
              <a:rPr sz="3600" b="1" spc="90" dirty="0">
                <a:latin typeface="Gill Sans MT"/>
                <a:cs typeface="Gill Sans MT"/>
              </a:rPr>
              <a:t> </a:t>
            </a:r>
            <a:r>
              <a:rPr sz="3600" b="1" spc="140" dirty="0">
                <a:latin typeface="Gill Sans MT"/>
                <a:cs typeface="Gill Sans MT"/>
              </a:rPr>
              <a:t>plant</a:t>
            </a:r>
            <a:endParaRPr sz="3600">
              <a:latin typeface="Gill Sans MT"/>
              <a:cs typeface="Gill Sans MT"/>
            </a:endParaRPr>
          </a:p>
          <a:p>
            <a:pPr marL="12700">
              <a:spcBef>
                <a:spcPts val="180"/>
              </a:spcBef>
            </a:pPr>
            <a:r>
              <a:rPr b="1" spc="25" dirty="0">
                <a:latin typeface="Calibri"/>
                <a:cs typeface="Calibri"/>
              </a:rPr>
              <a:t>Proposal: </a:t>
            </a:r>
            <a:r>
              <a:rPr b="1" spc="80" dirty="0">
                <a:latin typeface="Calibri"/>
                <a:cs typeface="Calibri"/>
              </a:rPr>
              <a:t>120,000 </a:t>
            </a:r>
            <a:r>
              <a:rPr b="1" spc="5" dirty="0">
                <a:latin typeface="Calibri"/>
                <a:cs typeface="Calibri"/>
              </a:rPr>
              <a:t>tons </a:t>
            </a:r>
            <a:r>
              <a:rPr b="1" spc="45" dirty="0">
                <a:latin typeface="Calibri"/>
                <a:cs typeface="Calibri"/>
              </a:rPr>
              <a:t>- </a:t>
            </a:r>
            <a:r>
              <a:rPr b="1" spc="30" dirty="0">
                <a:latin typeface="Calibri"/>
                <a:cs typeface="Calibri"/>
              </a:rPr>
              <a:t>expected </a:t>
            </a:r>
            <a:r>
              <a:rPr b="1" spc="20" dirty="0">
                <a:latin typeface="Calibri"/>
                <a:cs typeface="Calibri"/>
              </a:rPr>
              <a:t>turnover: </a:t>
            </a:r>
            <a:r>
              <a:rPr b="1" spc="70" dirty="0">
                <a:latin typeface="Calibri"/>
                <a:cs typeface="Calibri"/>
              </a:rPr>
              <a:t>21.2 </a:t>
            </a:r>
            <a:r>
              <a:rPr b="1" spc="40" dirty="0">
                <a:latin typeface="Calibri"/>
                <a:cs typeface="Calibri"/>
              </a:rPr>
              <a:t>million. </a:t>
            </a:r>
            <a:r>
              <a:rPr b="1" spc="120" dirty="0">
                <a:latin typeface="Calibri"/>
                <a:cs typeface="Calibri"/>
              </a:rPr>
              <a:t>Dkr</a:t>
            </a:r>
            <a:r>
              <a:rPr b="1" spc="500" dirty="0">
                <a:latin typeface="Calibri"/>
                <a:cs typeface="Calibri"/>
              </a:rPr>
              <a:t> </a:t>
            </a:r>
            <a:r>
              <a:rPr b="1" spc="35" dirty="0">
                <a:latin typeface="Calibri"/>
                <a:cs typeface="Calibri"/>
              </a:rPr>
              <a:t>annually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640"/>
              </a:spcBef>
            </a:pPr>
            <a:r>
              <a:rPr sz="3000" b="1" spc="125" dirty="0">
                <a:latin typeface="Calibri"/>
                <a:cs typeface="Calibri"/>
              </a:rPr>
              <a:t>Local </a:t>
            </a:r>
            <a:r>
              <a:rPr sz="3000" b="1" spc="100" dirty="0">
                <a:latin typeface="Calibri"/>
                <a:cs typeface="Calibri"/>
              </a:rPr>
              <a:t>economic </a:t>
            </a:r>
            <a:r>
              <a:rPr sz="3000" b="1" spc="60" dirty="0">
                <a:latin typeface="Calibri"/>
                <a:cs typeface="Calibri"/>
              </a:rPr>
              <a:t>impact: </a:t>
            </a:r>
            <a:r>
              <a:rPr sz="3000" b="1" spc="114" dirty="0">
                <a:latin typeface="Calibri"/>
                <a:cs typeface="Calibri"/>
              </a:rPr>
              <a:t>24.4 </a:t>
            </a:r>
            <a:r>
              <a:rPr sz="3000" b="1" spc="60" dirty="0">
                <a:latin typeface="Calibri"/>
                <a:cs typeface="Calibri"/>
              </a:rPr>
              <a:t>mio. </a:t>
            </a:r>
            <a:r>
              <a:rPr sz="3000" b="1" spc="75" dirty="0">
                <a:latin typeface="Calibri"/>
                <a:cs typeface="Calibri"/>
              </a:rPr>
              <a:t>(directly </a:t>
            </a:r>
            <a:r>
              <a:rPr sz="3000" b="1" spc="114" dirty="0">
                <a:latin typeface="Calibri"/>
                <a:cs typeface="Calibri"/>
              </a:rPr>
              <a:t>21.2</a:t>
            </a:r>
            <a:r>
              <a:rPr sz="3000" b="1" spc="555" dirty="0">
                <a:latin typeface="Calibri"/>
                <a:cs typeface="Calibri"/>
              </a:rPr>
              <a:t> </a:t>
            </a:r>
            <a:r>
              <a:rPr sz="3000" b="1" spc="60" dirty="0">
                <a:latin typeface="Calibri"/>
                <a:cs typeface="Calibri"/>
              </a:rPr>
              <a:t>mio.)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6769" y="1198880"/>
            <a:ext cx="9024620" cy="158248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spcBef>
                <a:spcPts val="459"/>
              </a:spcBef>
            </a:pPr>
            <a:r>
              <a:rPr sz="3600" b="1" spc="35" dirty="0">
                <a:latin typeface="Gill Sans MT"/>
                <a:cs typeface="Gill Sans MT"/>
              </a:rPr>
              <a:t>New </a:t>
            </a:r>
            <a:r>
              <a:rPr sz="3600" b="1" spc="175" dirty="0">
                <a:latin typeface="Gill Sans MT"/>
                <a:cs typeface="Gill Sans MT"/>
              </a:rPr>
              <a:t>Biogas</a:t>
            </a:r>
            <a:r>
              <a:rPr sz="3600" b="1" spc="90" dirty="0">
                <a:latin typeface="Gill Sans MT"/>
                <a:cs typeface="Gill Sans MT"/>
              </a:rPr>
              <a:t> </a:t>
            </a:r>
            <a:r>
              <a:rPr sz="3600" b="1" spc="140" dirty="0">
                <a:latin typeface="Gill Sans MT"/>
                <a:cs typeface="Gill Sans MT"/>
              </a:rPr>
              <a:t>plant</a:t>
            </a:r>
            <a:endParaRPr sz="3600">
              <a:latin typeface="Gill Sans MT"/>
              <a:cs typeface="Gill Sans MT"/>
            </a:endParaRPr>
          </a:p>
          <a:p>
            <a:pPr marL="12700">
              <a:spcBef>
                <a:spcPts val="180"/>
              </a:spcBef>
            </a:pPr>
            <a:r>
              <a:rPr b="1" spc="25" dirty="0">
                <a:latin typeface="Calibri"/>
                <a:cs typeface="Calibri"/>
              </a:rPr>
              <a:t>Proposal: </a:t>
            </a:r>
            <a:r>
              <a:rPr b="1" spc="80" dirty="0">
                <a:latin typeface="Calibri"/>
                <a:cs typeface="Calibri"/>
              </a:rPr>
              <a:t>120,000 </a:t>
            </a:r>
            <a:r>
              <a:rPr b="1" spc="5" dirty="0">
                <a:latin typeface="Calibri"/>
                <a:cs typeface="Calibri"/>
              </a:rPr>
              <a:t>tons </a:t>
            </a:r>
            <a:r>
              <a:rPr b="1" spc="45" dirty="0">
                <a:latin typeface="Calibri"/>
                <a:cs typeface="Calibri"/>
              </a:rPr>
              <a:t>- </a:t>
            </a:r>
            <a:r>
              <a:rPr b="1" spc="30" dirty="0">
                <a:latin typeface="Calibri"/>
                <a:cs typeface="Calibri"/>
              </a:rPr>
              <a:t>expected </a:t>
            </a:r>
            <a:r>
              <a:rPr b="1" spc="20" dirty="0">
                <a:latin typeface="Calibri"/>
                <a:cs typeface="Calibri"/>
              </a:rPr>
              <a:t>turnover: </a:t>
            </a:r>
            <a:r>
              <a:rPr b="1" spc="70" dirty="0">
                <a:latin typeface="Calibri"/>
                <a:cs typeface="Calibri"/>
              </a:rPr>
              <a:t>21.2 </a:t>
            </a:r>
            <a:r>
              <a:rPr b="1" spc="40" dirty="0">
                <a:latin typeface="Calibri"/>
                <a:cs typeface="Calibri"/>
              </a:rPr>
              <a:t>million. </a:t>
            </a:r>
            <a:r>
              <a:rPr b="1" spc="120" dirty="0">
                <a:latin typeface="Calibri"/>
                <a:cs typeface="Calibri"/>
              </a:rPr>
              <a:t>Dkr</a:t>
            </a:r>
            <a:r>
              <a:rPr b="1" spc="500" dirty="0">
                <a:latin typeface="Calibri"/>
                <a:cs typeface="Calibri"/>
              </a:rPr>
              <a:t> </a:t>
            </a:r>
            <a:r>
              <a:rPr b="1" spc="35" dirty="0">
                <a:latin typeface="Calibri"/>
                <a:cs typeface="Calibri"/>
              </a:rPr>
              <a:t>annually</a:t>
            </a:r>
            <a:endParaRPr>
              <a:latin typeface="Calibri"/>
              <a:cs typeface="Calibri"/>
            </a:endParaRPr>
          </a:p>
          <a:p>
            <a:pPr marL="12700">
              <a:spcBef>
                <a:spcPts val="1640"/>
              </a:spcBef>
            </a:pPr>
            <a:r>
              <a:rPr sz="3000" b="1" spc="125" dirty="0">
                <a:latin typeface="Calibri"/>
                <a:cs typeface="Calibri"/>
              </a:rPr>
              <a:t>Local </a:t>
            </a:r>
            <a:r>
              <a:rPr sz="3000" b="1" spc="100" dirty="0">
                <a:latin typeface="Calibri"/>
                <a:cs typeface="Calibri"/>
              </a:rPr>
              <a:t>economic </a:t>
            </a:r>
            <a:r>
              <a:rPr sz="3000" b="1" spc="60" dirty="0">
                <a:latin typeface="Calibri"/>
                <a:cs typeface="Calibri"/>
              </a:rPr>
              <a:t>impact: </a:t>
            </a:r>
            <a:r>
              <a:rPr sz="3000" b="1" spc="114" dirty="0">
                <a:latin typeface="Calibri"/>
                <a:cs typeface="Calibri"/>
              </a:rPr>
              <a:t>24.4 </a:t>
            </a:r>
            <a:r>
              <a:rPr sz="3000" b="1" spc="60" dirty="0">
                <a:latin typeface="Calibri"/>
                <a:cs typeface="Calibri"/>
              </a:rPr>
              <a:t>mio. </a:t>
            </a:r>
            <a:r>
              <a:rPr sz="3000" b="1" spc="75" dirty="0">
                <a:latin typeface="Calibri"/>
                <a:cs typeface="Calibri"/>
              </a:rPr>
              <a:t>(directly </a:t>
            </a:r>
            <a:r>
              <a:rPr sz="3000" b="1" spc="114" dirty="0">
                <a:latin typeface="Calibri"/>
                <a:cs typeface="Calibri"/>
              </a:rPr>
              <a:t>21.2</a:t>
            </a:r>
            <a:r>
              <a:rPr sz="3000" b="1" spc="555" dirty="0">
                <a:latin typeface="Calibri"/>
                <a:cs typeface="Calibri"/>
              </a:rPr>
              <a:t> </a:t>
            </a:r>
            <a:r>
              <a:rPr sz="3000" b="1" spc="60" dirty="0">
                <a:latin typeface="Calibri"/>
                <a:cs typeface="Calibri"/>
              </a:rPr>
              <a:t>mio.)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8870" y="6477001"/>
            <a:ext cx="3609975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45" dirty="0">
                <a:latin typeface="Calibri"/>
                <a:cs typeface="Calibri"/>
              </a:rPr>
              <a:t>Recirculation </a:t>
            </a:r>
            <a:r>
              <a:rPr sz="1600" b="1" spc="10" dirty="0">
                <a:latin typeface="Calibri"/>
                <a:cs typeface="Calibri"/>
              </a:rPr>
              <a:t>of</a:t>
            </a:r>
            <a:r>
              <a:rPr sz="1600" b="1" spc="110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nutrients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910"/>
              </a:lnSpc>
            </a:pPr>
            <a:r>
              <a:rPr sz="1600" b="1" spc="75" dirty="0">
                <a:latin typeface="Calibri"/>
                <a:cs typeface="Calibri"/>
              </a:rPr>
              <a:t>827 </a:t>
            </a:r>
            <a:r>
              <a:rPr sz="1600" b="1" spc="5" dirty="0">
                <a:latin typeface="Calibri"/>
                <a:cs typeface="Calibri"/>
              </a:rPr>
              <a:t>tons </a:t>
            </a:r>
            <a:r>
              <a:rPr sz="1600" b="1" spc="110" dirty="0">
                <a:latin typeface="Calibri"/>
                <a:cs typeface="Calibri"/>
              </a:rPr>
              <a:t>NPK </a:t>
            </a:r>
            <a:r>
              <a:rPr sz="1600" b="1" spc="170" dirty="0">
                <a:latin typeface="Calibri"/>
                <a:cs typeface="Calibri"/>
              </a:rPr>
              <a:t>+ </a:t>
            </a:r>
            <a:r>
              <a:rPr sz="1600" b="1" spc="45" dirty="0">
                <a:latin typeface="Calibri"/>
                <a:cs typeface="Calibri"/>
              </a:rPr>
              <a:t>Recirculation </a:t>
            </a:r>
            <a:r>
              <a:rPr sz="1600" b="1" spc="10" dirty="0">
                <a:latin typeface="Calibri"/>
                <a:cs typeface="Calibri"/>
              </a:rPr>
              <a:t>of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60" dirty="0">
                <a:latin typeface="Calibri"/>
                <a:cs typeface="Calibri"/>
              </a:rPr>
              <a:t>Carbon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1068" y="3619372"/>
            <a:ext cx="0" cy="2470785"/>
          </a:xfrm>
          <a:custGeom>
            <a:avLst/>
            <a:gdLst/>
            <a:ahLst/>
            <a:cxnLst/>
            <a:rect l="l" t="t" r="r" b="b"/>
            <a:pathLst>
              <a:path h="2470785">
                <a:moveTo>
                  <a:pt x="0" y="0"/>
                </a:moveTo>
                <a:lnTo>
                  <a:pt x="0" y="2470256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1262" y="363220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8906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5670" y="42037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8369" y="478790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9100" y="0"/>
                </a:lnTo>
              </a:path>
            </a:pathLst>
          </a:custGeom>
          <a:ln w="635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5171" y="4508500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90397" y="44246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5170" y="3606800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0" y="0"/>
                </a:moveTo>
                <a:lnTo>
                  <a:pt x="1296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15796" y="35229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46469" y="4127500"/>
            <a:ext cx="1320800" cy="825500"/>
          </a:xfrm>
          <a:custGeom>
            <a:avLst/>
            <a:gdLst/>
            <a:ahLst/>
            <a:cxnLst/>
            <a:rect l="l" t="t" r="r" b="b"/>
            <a:pathLst>
              <a:path w="1320800" h="825500">
                <a:moveTo>
                  <a:pt x="0" y="0"/>
                </a:moveTo>
                <a:lnTo>
                  <a:pt x="1320800" y="0"/>
                </a:lnTo>
                <a:lnTo>
                  <a:pt x="132080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46469" y="4127500"/>
            <a:ext cx="1320800" cy="825500"/>
          </a:xfrm>
          <a:custGeom>
            <a:avLst/>
            <a:gdLst/>
            <a:ahLst/>
            <a:cxnLst/>
            <a:rect l="l" t="t" r="r" b="b"/>
            <a:pathLst>
              <a:path w="1320800" h="825500">
                <a:moveTo>
                  <a:pt x="0" y="0"/>
                </a:moveTo>
                <a:lnTo>
                  <a:pt x="1320800" y="0"/>
                </a:lnTo>
                <a:lnTo>
                  <a:pt x="132080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1985" y="5829300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27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87471" y="3606800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7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896" y="35229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52071" y="3632200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427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27448" y="3548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39371" y="421640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2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2539" y="41325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9371" y="4775200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2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2539" y="46913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39371" y="538480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4">
                <a:moveTo>
                  <a:pt x="0" y="0"/>
                </a:moveTo>
                <a:lnTo>
                  <a:pt x="189519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9838" y="53009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0169" y="3378200"/>
            <a:ext cx="1231900" cy="419100"/>
          </a:xfrm>
          <a:custGeom>
            <a:avLst/>
            <a:gdLst/>
            <a:ahLst/>
            <a:cxnLst/>
            <a:rect l="l" t="t" r="r" b="b"/>
            <a:pathLst>
              <a:path w="1231900" h="419100">
                <a:moveTo>
                  <a:pt x="0" y="0"/>
                </a:moveTo>
                <a:lnTo>
                  <a:pt x="1231900" y="0"/>
                </a:lnTo>
                <a:lnTo>
                  <a:pt x="12319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96D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20169" y="3378200"/>
            <a:ext cx="1231900" cy="419100"/>
          </a:xfrm>
          <a:custGeom>
            <a:avLst/>
            <a:gdLst/>
            <a:ahLst/>
            <a:cxnLst/>
            <a:rect l="l" t="t" r="r" b="b"/>
            <a:pathLst>
              <a:path w="1231900" h="419100">
                <a:moveTo>
                  <a:pt x="0" y="0"/>
                </a:moveTo>
                <a:lnTo>
                  <a:pt x="1231900" y="0"/>
                </a:lnTo>
                <a:lnTo>
                  <a:pt x="12319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7470" y="3975100"/>
            <a:ext cx="1231900" cy="419100"/>
          </a:xfrm>
          <a:custGeom>
            <a:avLst/>
            <a:gdLst/>
            <a:ahLst/>
            <a:cxnLst/>
            <a:rect l="l" t="t" r="r" b="b"/>
            <a:pathLst>
              <a:path w="1231900" h="419100">
                <a:moveTo>
                  <a:pt x="0" y="0"/>
                </a:moveTo>
                <a:lnTo>
                  <a:pt x="1231900" y="0"/>
                </a:lnTo>
                <a:lnTo>
                  <a:pt x="12319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77B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7470" y="4572000"/>
            <a:ext cx="1231900" cy="419100"/>
          </a:xfrm>
          <a:custGeom>
            <a:avLst/>
            <a:gdLst/>
            <a:ahLst/>
            <a:cxnLst/>
            <a:rect l="l" t="t" r="r" b="b"/>
            <a:pathLst>
              <a:path w="1231900" h="419100">
                <a:moveTo>
                  <a:pt x="0" y="0"/>
                </a:moveTo>
                <a:lnTo>
                  <a:pt x="1231900" y="0"/>
                </a:lnTo>
                <a:lnTo>
                  <a:pt x="12319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96D3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07470" y="4572000"/>
            <a:ext cx="1231900" cy="419100"/>
          </a:xfrm>
          <a:custGeom>
            <a:avLst/>
            <a:gdLst/>
            <a:ahLst/>
            <a:cxnLst/>
            <a:rect l="l" t="t" r="r" b="b"/>
            <a:pathLst>
              <a:path w="1231900" h="419100">
                <a:moveTo>
                  <a:pt x="0" y="0"/>
                </a:moveTo>
                <a:lnTo>
                  <a:pt x="1231900" y="0"/>
                </a:lnTo>
                <a:lnTo>
                  <a:pt x="123190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44370" y="360680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89">
                <a:moveTo>
                  <a:pt x="0" y="0"/>
                </a:moveTo>
                <a:lnTo>
                  <a:pt x="199116" y="0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4435" y="35229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2971" y="6127729"/>
            <a:ext cx="4737735" cy="635"/>
          </a:xfrm>
          <a:custGeom>
            <a:avLst/>
            <a:gdLst/>
            <a:ahLst/>
            <a:cxnLst/>
            <a:rect l="l" t="t" r="r" b="b"/>
            <a:pathLst>
              <a:path w="4737735" h="635">
                <a:moveTo>
                  <a:pt x="0" y="46"/>
                </a:moveTo>
                <a:lnTo>
                  <a:pt x="4737253" y="0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1869" y="3403600"/>
            <a:ext cx="1625600" cy="2425700"/>
          </a:xfrm>
          <a:custGeom>
            <a:avLst/>
            <a:gdLst/>
            <a:ahLst/>
            <a:cxnLst/>
            <a:rect l="l" t="t" r="r" b="b"/>
            <a:pathLst>
              <a:path w="1625600" h="2425700">
                <a:moveTo>
                  <a:pt x="0" y="0"/>
                </a:moveTo>
                <a:lnTo>
                  <a:pt x="1625600" y="0"/>
                </a:lnTo>
                <a:lnTo>
                  <a:pt x="1625600" y="2425700"/>
                </a:lnTo>
                <a:lnTo>
                  <a:pt x="0" y="2425700"/>
                </a:lnTo>
                <a:lnTo>
                  <a:pt x="0" y="0"/>
                </a:lnTo>
                <a:close/>
              </a:path>
            </a:pathLst>
          </a:custGeom>
          <a:solidFill>
            <a:srgbClr val="74A7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61869" y="3403600"/>
            <a:ext cx="1625600" cy="2425700"/>
          </a:xfrm>
          <a:custGeom>
            <a:avLst/>
            <a:gdLst/>
            <a:ahLst/>
            <a:cxnLst/>
            <a:rect l="l" t="t" r="r" b="b"/>
            <a:pathLst>
              <a:path w="1625600" h="2425700">
                <a:moveTo>
                  <a:pt x="0" y="0"/>
                </a:moveTo>
                <a:lnTo>
                  <a:pt x="1625600" y="0"/>
                </a:lnTo>
                <a:lnTo>
                  <a:pt x="1625600" y="2425700"/>
                </a:lnTo>
                <a:lnTo>
                  <a:pt x="0" y="24257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69569" y="3390901"/>
            <a:ext cx="1574800" cy="1449115"/>
          </a:xfrm>
          <a:prstGeom prst="rect">
            <a:avLst/>
          </a:prstGeom>
          <a:solidFill>
            <a:srgbClr val="FECB3E"/>
          </a:solidFill>
          <a:ln w="15875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01597" marR="268598">
              <a:spcBef>
                <a:spcPts val="500"/>
              </a:spcBef>
            </a:pPr>
            <a:r>
              <a:rPr sz="1500" b="1" spc="15" dirty="0">
                <a:latin typeface="Calibri"/>
                <a:cs typeface="Calibri"/>
              </a:rPr>
              <a:t>Manure:  </a:t>
            </a:r>
            <a:r>
              <a:rPr sz="1500" b="1" spc="65" dirty="0">
                <a:latin typeface="Calibri"/>
                <a:cs typeface="Calibri"/>
              </a:rPr>
              <a:t>103.700 </a:t>
            </a:r>
            <a:r>
              <a:rPr sz="1500" b="1" spc="5" dirty="0">
                <a:latin typeface="Calibri"/>
                <a:cs typeface="Calibri"/>
              </a:rPr>
              <a:t>tons  </a:t>
            </a:r>
            <a:r>
              <a:rPr sz="1500" b="1" spc="60" dirty="0">
                <a:latin typeface="Calibri"/>
                <a:cs typeface="Calibri"/>
              </a:rPr>
              <a:t>Deep </a:t>
            </a:r>
            <a:r>
              <a:rPr sz="1500" b="1" spc="10" dirty="0">
                <a:latin typeface="Calibri"/>
                <a:cs typeface="Calibri"/>
              </a:rPr>
              <a:t>litter:</a:t>
            </a:r>
            <a:endParaRPr sz="1500">
              <a:latin typeface="Calibri"/>
              <a:cs typeface="Calibri"/>
            </a:endParaRPr>
          </a:p>
          <a:p>
            <a:pPr marL="101597" marR="159381" indent="317492"/>
            <a:r>
              <a:rPr sz="1500" b="1" spc="60" dirty="0">
                <a:latin typeface="Calibri"/>
                <a:cs typeface="Calibri"/>
              </a:rPr>
              <a:t>4.000 </a:t>
            </a:r>
            <a:r>
              <a:rPr sz="1500" b="1" spc="5" dirty="0">
                <a:latin typeface="Calibri"/>
                <a:cs typeface="Calibri"/>
              </a:rPr>
              <a:t>tons  </a:t>
            </a:r>
            <a:r>
              <a:rPr sz="1500" b="1" dirty="0">
                <a:latin typeface="Calibri"/>
                <a:cs typeface="Calibri"/>
              </a:rPr>
              <a:t>Straw/beet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tops</a:t>
            </a:r>
            <a:endParaRPr sz="1500">
              <a:latin typeface="Calibri"/>
              <a:cs typeface="Calibri"/>
            </a:endParaRPr>
          </a:p>
          <a:p>
            <a:pPr marL="313047"/>
            <a:r>
              <a:rPr sz="1500" b="1" spc="60" dirty="0">
                <a:latin typeface="Calibri"/>
                <a:cs typeface="Calibri"/>
              </a:rPr>
              <a:t>11.200 </a:t>
            </a:r>
            <a:r>
              <a:rPr sz="1500" b="1" spc="5" dirty="0">
                <a:latin typeface="Calibri"/>
                <a:cs typeface="Calibri"/>
              </a:rPr>
              <a:t>tons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69569" y="5029200"/>
            <a:ext cx="1600200" cy="558800"/>
          </a:xfrm>
          <a:custGeom>
            <a:avLst/>
            <a:gdLst/>
            <a:ahLst/>
            <a:cxnLst/>
            <a:rect l="l" t="t" r="r" b="b"/>
            <a:pathLst>
              <a:path w="1600200" h="558800">
                <a:moveTo>
                  <a:pt x="0" y="0"/>
                </a:moveTo>
                <a:lnTo>
                  <a:pt x="1600200" y="0"/>
                </a:lnTo>
                <a:lnTo>
                  <a:pt x="16002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solidFill>
            <a:srgbClr val="FEC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69569" y="5029200"/>
            <a:ext cx="1600200" cy="558800"/>
          </a:xfrm>
          <a:custGeom>
            <a:avLst/>
            <a:gdLst/>
            <a:ahLst/>
            <a:cxnLst/>
            <a:rect l="l" t="t" r="r" b="b"/>
            <a:pathLst>
              <a:path w="1600200" h="558800">
                <a:moveTo>
                  <a:pt x="0" y="0"/>
                </a:moveTo>
                <a:lnTo>
                  <a:pt x="1600200" y="0"/>
                </a:lnTo>
                <a:lnTo>
                  <a:pt x="16002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79569" y="3403601"/>
            <a:ext cx="1625600" cy="1536700"/>
          </a:xfrm>
          <a:custGeom>
            <a:avLst/>
            <a:gdLst/>
            <a:ahLst/>
            <a:cxnLst/>
            <a:rect l="l" t="t" r="r" b="b"/>
            <a:pathLst>
              <a:path w="1625600" h="1536700">
                <a:moveTo>
                  <a:pt x="0" y="0"/>
                </a:moveTo>
                <a:lnTo>
                  <a:pt x="1625600" y="0"/>
                </a:lnTo>
                <a:lnTo>
                  <a:pt x="1625600" y="1536700"/>
                </a:lnTo>
                <a:lnTo>
                  <a:pt x="0" y="1536700"/>
                </a:lnTo>
                <a:lnTo>
                  <a:pt x="0" y="0"/>
                </a:lnTo>
                <a:close/>
              </a:path>
            </a:pathLst>
          </a:custGeom>
          <a:solidFill>
            <a:srgbClr val="A8C6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23571" y="5067300"/>
            <a:ext cx="9785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35" dirty="0">
                <a:latin typeface="Calibri"/>
                <a:cs typeface="Calibri"/>
              </a:rPr>
              <a:t>Household: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21771" y="4635502"/>
            <a:ext cx="10293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30" dirty="0">
                <a:latin typeface="Calibri"/>
                <a:cs typeface="Calibri"/>
              </a:rPr>
              <a:t>Sukkeroer</a:t>
            </a:r>
            <a:endParaRPr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7470" y="5168902"/>
            <a:ext cx="1231900" cy="328295"/>
          </a:xfrm>
          <a:prstGeom prst="rect">
            <a:avLst/>
          </a:prstGeom>
          <a:solidFill>
            <a:srgbClr val="CCE8B5"/>
          </a:solidFill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76198">
              <a:spcBef>
                <a:spcPts val="400"/>
              </a:spcBef>
            </a:pPr>
            <a:r>
              <a:rPr b="1" spc="50" dirty="0">
                <a:latin typeface="Calibri"/>
                <a:cs typeface="Calibri"/>
              </a:rPr>
              <a:t>Household</a:t>
            </a:r>
            <a:endParaRPr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6170" y="3467102"/>
            <a:ext cx="12452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35" dirty="0">
                <a:latin typeface="Calibri"/>
                <a:cs typeface="Calibri"/>
              </a:rPr>
              <a:t>Biogas</a:t>
            </a:r>
            <a:r>
              <a:rPr b="1" spc="30" dirty="0">
                <a:latin typeface="Calibri"/>
                <a:cs typeface="Calibri"/>
              </a:rPr>
              <a:t> </a:t>
            </a:r>
            <a:r>
              <a:rPr b="1" spc="20" dirty="0">
                <a:latin typeface="Calibri"/>
                <a:cs typeface="Calibri"/>
              </a:rPr>
              <a:t>plant</a:t>
            </a:r>
            <a:endParaRPr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76170" y="3746500"/>
            <a:ext cx="7194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40" dirty="0">
                <a:latin typeface="Calibri"/>
                <a:cs typeface="Calibri"/>
              </a:rPr>
              <a:t>Rå</a:t>
            </a:r>
            <a:r>
              <a:rPr sz="1500" b="1" spc="-5" dirty="0">
                <a:latin typeface="Calibri"/>
                <a:cs typeface="Calibri"/>
              </a:rPr>
              <a:t>v</a:t>
            </a:r>
            <a:r>
              <a:rPr sz="1500" b="1" spc="20" dirty="0">
                <a:latin typeface="Calibri"/>
                <a:cs typeface="Calibri"/>
              </a:rPr>
              <a:t>arer: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76169" y="5118101"/>
            <a:ext cx="86169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175" dirty="0">
                <a:latin typeface="Calibri"/>
                <a:cs typeface="Calibri"/>
              </a:rPr>
              <a:t>N</a:t>
            </a:r>
            <a:r>
              <a:rPr sz="1500" b="1" spc="10" dirty="0">
                <a:latin typeface="Calibri"/>
                <a:cs typeface="Calibri"/>
              </a:rPr>
              <a:t>utrients: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79569" y="3403602"/>
            <a:ext cx="1625600" cy="1427057"/>
          </a:xfrm>
          <a:prstGeom prst="rect">
            <a:avLst/>
          </a:prstGeom>
          <a:ln w="15875">
            <a:solidFill>
              <a:srgbClr val="444444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292093">
              <a:spcBef>
                <a:spcPts val="500"/>
              </a:spcBef>
            </a:pPr>
            <a:r>
              <a:rPr b="1" spc="80" dirty="0">
                <a:latin typeface="Calibri"/>
                <a:cs typeface="Calibri"/>
              </a:rPr>
              <a:t>Gas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engine</a:t>
            </a:r>
            <a:endParaRPr>
              <a:latin typeface="Calibri"/>
              <a:cs typeface="Calibri"/>
            </a:endParaRPr>
          </a:p>
          <a:p>
            <a:pPr marL="101597">
              <a:spcBef>
                <a:spcPts val="40"/>
              </a:spcBef>
            </a:pPr>
            <a:r>
              <a:rPr sz="1400" b="1" spc="40" dirty="0">
                <a:latin typeface="Calibri"/>
                <a:cs typeface="Calibri"/>
              </a:rPr>
              <a:t>In: </a:t>
            </a:r>
            <a:r>
              <a:rPr sz="1400" b="1" spc="55" dirty="0">
                <a:latin typeface="Calibri"/>
                <a:cs typeface="Calibri"/>
              </a:rPr>
              <a:t>41.200</a:t>
            </a:r>
            <a:r>
              <a:rPr sz="1400" b="1" spc="45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  <a:p>
            <a:pPr marL="249548" marR="339716" indent="-148586">
              <a:lnSpc>
                <a:spcPct val="101200"/>
              </a:lnSpc>
            </a:pPr>
            <a:r>
              <a:rPr sz="1400" b="1" spc="30" dirty="0">
                <a:latin typeface="Calibri"/>
                <a:cs typeface="Calibri"/>
              </a:rPr>
              <a:t>El </a:t>
            </a:r>
            <a:r>
              <a:rPr sz="1400" b="1" spc="10" dirty="0">
                <a:latin typeface="Calibri"/>
                <a:cs typeface="Calibri"/>
              </a:rPr>
              <a:t>output:  </a:t>
            </a:r>
            <a:r>
              <a:rPr sz="1400" b="1" spc="55" dirty="0">
                <a:latin typeface="Calibri"/>
                <a:cs typeface="Calibri"/>
              </a:rPr>
              <a:t>16.700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  <a:p>
            <a:pPr marL="249548" marR="339716" indent="-148586">
              <a:lnSpc>
                <a:spcPct val="101200"/>
              </a:lnSpc>
            </a:pPr>
            <a:r>
              <a:rPr sz="1400" b="1" spc="45" dirty="0">
                <a:latin typeface="Calibri"/>
                <a:cs typeface="Calibri"/>
              </a:rPr>
              <a:t>Heat </a:t>
            </a:r>
            <a:r>
              <a:rPr sz="1400" b="1" spc="10" dirty="0">
                <a:latin typeface="Calibri"/>
                <a:cs typeface="Calibri"/>
              </a:rPr>
              <a:t>output:  </a:t>
            </a:r>
            <a:r>
              <a:rPr sz="1400" b="1" spc="55" dirty="0">
                <a:latin typeface="Calibri"/>
                <a:cs typeface="Calibri"/>
              </a:rPr>
              <a:t>21.600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55" dirty="0">
                <a:latin typeface="Calibri"/>
                <a:cs typeface="Calibri"/>
              </a:rPr>
              <a:t>MWh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859169" y="3390902"/>
            <a:ext cx="1320800" cy="546303"/>
          </a:xfrm>
          <a:prstGeom prst="rect">
            <a:avLst/>
          </a:prstGeom>
          <a:solidFill>
            <a:srgbClr val="CCE8B5"/>
          </a:solidFill>
          <a:ln w="15875">
            <a:solidFill>
              <a:srgbClr val="44444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5715" algn="ctr">
              <a:spcBef>
                <a:spcPts val="300"/>
              </a:spcBef>
            </a:pPr>
            <a:r>
              <a:rPr b="1" spc="20" dirty="0">
                <a:latin typeface="Calibri"/>
                <a:cs typeface="Calibri"/>
              </a:rPr>
              <a:t>El-net</a:t>
            </a:r>
            <a:endParaRPr>
              <a:latin typeface="Calibri"/>
              <a:cs typeface="Calibri"/>
            </a:endParaRPr>
          </a:p>
          <a:p>
            <a:pPr marR="8255" algn="ctr">
              <a:spcBef>
                <a:spcPts val="40"/>
              </a:spcBef>
            </a:pPr>
            <a:r>
              <a:rPr sz="1500" b="1" spc="60" dirty="0">
                <a:latin typeface="Calibri"/>
                <a:cs typeface="Calibri"/>
              </a:rPr>
              <a:t>16.700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84570" y="4114801"/>
            <a:ext cx="127063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spc="65" dirty="0">
                <a:latin typeface="Calibri"/>
                <a:cs typeface="Calibri"/>
              </a:rPr>
              <a:t>District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heat</a:t>
            </a:r>
            <a:endParaRPr>
              <a:latin typeface="Calibri"/>
              <a:cs typeface="Calibri"/>
            </a:endParaRPr>
          </a:p>
          <a:p>
            <a:pPr marL="4445" algn="ctr">
              <a:spcBef>
                <a:spcPts val="40"/>
              </a:spcBef>
            </a:pPr>
            <a:r>
              <a:rPr sz="1500" b="1" spc="45" dirty="0">
                <a:latin typeface="Calibri"/>
                <a:cs typeface="Calibri"/>
              </a:rPr>
              <a:t>Horslunde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60771" y="4622801"/>
            <a:ext cx="112712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60" dirty="0">
                <a:latin typeface="Calibri"/>
                <a:cs typeface="Calibri"/>
              </a:rPr>
              <a:t>10.900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57079" y="61214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323521" y="0"/>
                </a:moveTo>
                <a:lnTo>
                  <a:pt x="38100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90378" y="596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4369" y="61214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323521" y="0"/>
                </a:moveTo>
                <a:lnTo>
                  <a:pt x="38100" y="0"/>
                </a:lnTo>
                <a:lnTo>
                  <a:pt x="0" y="0"/>
                </a:lnTo>
              </a:path>
            </a:pathLst>
          </a:custGeom>
          <a:ln w="762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37669" y="596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0"/>
                </a:moveTo>
                <a:lnTo>
                  <a:pt x="0" y="1524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0598" y="3632198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71754" y="354837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39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01069" y="420370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72225" y="41198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01069" y="4787900"/>
            <a:ext cx="290830" cy="0"/>
          </a:xfrm>
          <a:custGeom>
            <a:avLst/>
            <a:gdLst/>
            <a:ahLst/>
            <a:cxnLst/>
            <a:rect l="l" t="t" r="r" b="b"/>
            <a:pathLst>
              <a:path w="290830">
                <a:moveTo>
                  <a:pt x="0" y="0"/>
                </a:moveTo>
                <a:lnTo>
                  <a:pt x="271156" y="0"/>
                </a:lnTo>
                <a:lnTo>
                  <a:pt x="290206" y="0"/>
                </a:lnTo>
              </a:path>
            </a:pathLst>
          </a:custGeom>
          <a:ln w="38100">
            <a:solidFill>
              <a:srgbClr val="FF40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72225" y="470407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55919" y="47053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52769" y="48006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19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52769" y="48006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9757571" y="4826001"/>
            <a:ext cx="72580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45" dirty="0">
                <a:latin typeface="Calibri"/>
                <a:cs typeface="Calibri"/>
              </a:rPr>
              <a:t>Heating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643271" y="5067301"/>
            <a:ext cx="9404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60" dirty="0">
                <a:latin typeface="Calibri"/>
                <a:cs typeface="Calibri"/>
              </a:rPr>
              <a:t>5,5 </a:t>
            </a:r>
            <a:r>
              <a:rPr sz="1600" b="1" spc="35" dirty="0">
                <a:latin typeface="Calibri"/>
                <a:cs typeface="Calibri"/>
              </a:rPr>
              <a:t>mio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kr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350419" y="56832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47269" y="57785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19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47269" y="57785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712371" y="5842001"/>
            <a:ext cx="940435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750"/>
              </a:lnSpc>
              <a:spcBef>
                <a:spcPts val="100"/>
              </a:spcBef>
            </a:pPr>
            <a:r>
              <a:rPr sz="1500" b="1" spc="20" dirty="0">
                <a:latin typeface="Calibri"/>
                <a:cs typeface="Calibri"/>
              </a:rPr>
              <a:t>Value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100" dirty="0">
                <a:latin typeface="Calibri"/>
                <a:cs typeface="Calibri"/>
              </a:rPr>
              <a:t>NPK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1870"/>
              </a:lnSpc>
            </a:pPr>
            <a:r>
              <a:rPr sz="1600" b="1" spc="60" dirty="0">
                <a:latin typeface="Calibri"/>
                <a:cs typeface="Calibri"/>
              </a:rPr>
              <a:t>6,1 </a:t>
            </a:r>
            <a:r>
              <a:rPr sz="1600" b="1" spc="35" dirty="0">
                <a:latin typeface="Calibri"/>
                <a:cs typeface="Calibri"/>
              </a:rPr>
              <a:t>mio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kr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48719" y="40449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45570" y="41402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20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45570" y="41402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2611702" y="3975102"/>
            <a:ext cx="1244600" cy="423193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203200" rIns="0" bIns="0" rtlCol="0">
            <a:spAutoFit/>
          </a:bodyPr>
          <a:lstStyle/>
          <a:p>
            <a:pPr marL="97153">
              <a:lnSpc>
                <a:spcPts val="1700"/>
              </a:lnSpc>
              <a:spcBef>
                <a:spcPts val="1600"/>
              </a:spcBef>
            </a:pPr>
            <a:r>
              <a:rPr sz="1600" b="1" spc="-425" dirty="0">
                <a:latin typeface="Calibri"/>
                <a:cs typeface="Calibri"/>
              </a:rPr>
              <a:t>F</a:t>
            </a:r>
            <a:r>
              <a:rPr sz="2700" b="1" spc="-637" baseline="30864" dirty="0">
                <a:latin typeface="Calibri"/>
                <a:cs typeface="Calibri"/>
              </a:rPr>
              <a:t>Ø</a:t>
            </a:r>
            <a:r>
              <a:rPr sz="1600" b="1" spc="-425" dirty="0">
                <a:latin typeface="Calibri"/>
                <a:cs typeface="Calibri"/>
              </a:rPr>
              <a:t>ar</a:t>
            </a:r>
            <a:r>
              <a:rPr sz="2700" b="1" spc="-637" baseline="30864" dirty="0">
                <a:latin typeface="Calibri"/>
                <a:cs typeface="Calibri"/>
              </a:rPr>
              <a:t>k</a:t>
            </a:r>
            <a:r>
              <a:rPr sz="1600" b="1" spc="-425" dirty="0">
                <a:latin typeface="Calibri"/>
                <a:cs typeface="Calibri"/>
              </a:rPr>
              <a:t>m</a:t>
            </a:r>
            <a:r>
              <a:rPr sz="2700" b="1" spc="-637" baseline="30864" dirty="0">
                <a:latin typeface="Calibri"/>
                <a:cs typeface="Calibri"/>
              </a:rPr>
              <a:t>o</a:t>
            </a:r>
            <a:r>
              <a:rPr sz="1600" b="1" spc="-425" dirty="0">
                <a:latin typeface="Calibri"/>
                <a:cs typeface="Calibri"/>
              </a:rPr>
              <a:t>p</a:t>
            </a:r>
            <a:r>
              <a:rPr sz="2700" b="1" spc="-637" baseline="30864" dirty="0">
                <a:latin typeface="Calibri"/>
                <a:cs typeface="Calibri"/>
              </a:rPr>
              <a:t>.</a:t>
            </a:r>
            <a:r>
              <a:rPr sz="2700" b="1" spc="-165" baseline="30864" dirty="0">
                <a:latin typeface="Calibri"/>
                <a:cs typeface="Calibri"/>
              </a:rPr>
              <a:t> </a:t>
            </a:r>
            <a:r>
              <a:rPr sz="1600" b="1" spc="-275" dirty="0">
                <a:latin typeface="Calibri"/>
                <a:cs typeface="Calibri"/>
              </a:rPr>
              <a:t>r</a:t>
            </a:r>
            <a:r>
              <a:rPr sz="2700" b="1" spc="-412" baseline="30864" dirty="0">
                <a:latin typeface="Calibri"/>
                <a:cs typeface="Calibri"/>
              </a:rPr>
              <a:t>d</a:t>
            </a:r>
            <a:r>
              <a:rPr sz="1600" b="1" spc="-275" dirty="0">
                <a:latin typeface="Calibri"/>
                <a:cs typeface="Calibri"/>
              </a:rPr>
              <a:t>o</a:t>
            </a:r>
            <a:r>
              <a:rPr sz="2700" b="1" spc="-412" baseline="30864" dirty="0">
                <a:latin typeface="Calibri"/>
                <a:cs typeface="Calibri"/>
              </a:rPr>
              <a:t>r</a:t>
            </a:r>
            <a:r>
              <a:rPr sz="1600" b="1" spc="-275" dirty="0">
                <a:latin typeface="Calibri"/>
                <a:cs typeface="Calibri"/>
              </a:rPr>
              <a:t>d</a:t>
            </a:r>
            <a:r>
              <a:rPr sz="2700" b="1" spc="-412" baseline="30864" dirty="0">
                <a:latin typeface="Calibri"/>
                <a:cs typeface="Calibri"/>
              </a:rPr>
              <a:t>if</a:t>
            </a:r>
            <a:r>
              <a:rPr sz="1600" b="1" spc="-275" dirty="0">
                <a:latin typeface="Calibri"/>
                <a:cs typeface="Calibri"/>
              </a:rPr>
              <a:t>u</a:t>
            </a:r>
            <a:r>
              <a:rPr sz="2700" b="1" spc="-412" baseline="30864" dirty="0">
                <a:latin typeface="Calibri"/>
                <a:cs typeface="Calibri"/>
              </a:rPr>
              <a:t>t</a:t>
            </a:r>
            <a:r>
              <a:rPr sz="1600" b="1" spc="-275" dirty="0">
                <a:latin typeface="Calibri"/>
                <a:cs typeface="Calibri"/>
              </a:rPr>
              <a:t>ct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10670" y="4432301"/>
            <a:ext cx="9404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60" dirty="0">
                <a:latin typeface="Calibri"/>
                <a:cs typeface="Calibri"/>
              </a:rPr>
              <a:t>5,5 </a:t>
            </a:r>
            <a:r>
              <a:rPr sz="1600" b="1" spc="35" dirty="0">
                <a:latin typeface="Calibri"/>
                <a:cs typeface="Calibri"/>
              </a:rPr>
              <a:t>mio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kr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258219" y="30035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55070" y="30988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20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20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55070" y="30988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2810669" y="3124201"/>
            <a:ext cx="5676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35" dirty="0">
                <a:latin typeface="Calibri"/>
                <a:cs typeface="Calibri"/>
              </a:rPr>
              <a:t>Salary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611702" y="3390902"/>
            <a:ext cx="1231900" cy="32829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0954">
              <a:spcBef>
                <a:spcPts val="400"/>
              </a:spcBef>
            </a:pPr>
            <a:r>
              <a:rPr sz="2400" b="1" spc="-397" baseline="24305" dirty="0">
                <a:latin typeface="Calibri"/>
                <a:cs typeface="Calibri"/>
              </a:rPr>
              <a:t>1</a:t>
            </a:r>
            <a:r>
              <a:rPr b="1" spc="-265" dirty="0">
                <a:latin typeface="Calibri"/>
                <a:cs typeface="Calibri"/>
              </a:rPr>
              <a:t>K</a:t>
            </a:r>
            <a:r>
              <a:rPr sz="2400" b="1" spc="-397" baseline="24305" dirty="0">
                <a:latin typeface="Calibri"/>
                <a:cs typeface="Calibri"/>
              </a:rPr>
              <a:t>,4</a:t>
            </a:r>
            <a:r>
              <a:rPr b="1" spc="-265" dirty="0">
                <a:latin typeface="Calibri"/>
                <a:cs typeface="Calibri"/>
              </a:rPr>
              <a:t>on</a:t>
            </a:r>
            <a:r>
              <a:rPr sz="2400" b="1" spc="-397" baseline="24305" dirty="0">
                <a:latin typeface="Calibri"/>
                <a:cs typeface="Calibri"/>
              </a:rPr>
              <a:t>m</a:t>
            </a:r>
            <a:r>
              <a:rPr b="1" spc="-265" dirty="0">
                <a:latin typeface="Calibri"/>
                <a:cs typeface="Calibri"/>
              </a:rPr>
              <a:t>v</a:t>
            </a:r>
            <a:r>
              <a:rPr sz="2400" b="1" spc="-397" baseline="24305" dirty="0">
                <a:latin typeface="Calibri"/>
                <a:cs typeface="Calibri"/>
              </a:rPr>
              <a:t>i</a:t>
            </a:r>
            <a:r>
              <a:rPr b="1" spc="-265" dirty="0">
                <a:latin typeface="Calibri"/>
                <a:cs typeface="Calibri"/>
              </a:rPr>
              <a:t>.</a:t>
            </a:r>
            <a:r>
              <a:rPr sz="2400" b="1" spc="-397" baseline="24305" dirty="0">
                <a:latin typeface="Calibri"/>
                <a:cs typeface="Calibri"/>
              </a:rPr>
              <a:t>o</a:t>
            </a:r>
            <a:r>
              <a:rPr b="1" spc="-265" dirty="0">
                <a:latin typeface="Calibri"/>
                <a:cs typeface="Calibri"/>
              </a:rPr>
              <a:t>d</a:t>
            </a:r>
            <a:r>
              <a:rPr sz="2400" b="1" spc="-397" baseline="24305" dirty="0">
                <a:latin typeface="Calibri"/>
                <a:cs typeface="Calibri"/>
              </a:rPr>
              <a:t>k</a:t>
            </a:r>
            <a:r>
              <a:rPr b="1" spc="-265" dirty="0">
                <a:latin typeface="Calibri"/>
                <a:cs typeface="Calibri"/>
              </a:rPr>
              <a:t>r</a:t>
            </a:r>
            <a:r>
              <a:rPr sz="2400" b="1" spc="-397" baseline="24305" dirty="0">
                <a:latin typeface="Calibri"/>
                <a:cs typeface="Calibri"/>
              </a:rPr>
              <a:t>r</a:t>
            </a:r>
            <a:r>
              <a:rPr b="1" spc="-265" dirty="0">
                <a:latin typeface="Calibri"/>
                <a:cs typeface="Calibri"/>
              </a:rPr>
              <a:t>ift</a:t>
            </a:r>
            <a:endParaRPr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912519" y="50482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09369" y="5143501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19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09369" y="5143501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741325" y="5194301"/>
            <a:ext cx="27628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50" b="1" spc="-232" baseline="-29629" dirty="0">
                <a:latin typeface="Calibri"/>
                <a:cs typeface="Calibri"/>
              </a:rPr>
              <a:t>1.100</a:t>
            </a:r>
            <a:r>
              <a:rPr sz="1500" b="1" spc="-155" dirty="0">
                <a:latin typeface="Calibri"/>
                <a:cs typeface="Calibri"/>
              </a:rPr>
              <a:t>S</a:t>
            </a:r>
            <a:r>
              <a:rPr sz="2250" b="1" spc="-232" baseline="-29629" dirty="0">
                <a:latin typeface="Calibri"/>
                <a:cs typeface="Calibri"/>
              </a:rPr>
              <a:t>t</a:t>
            </a:r>
            <a:r>
              <a:rPr sz="1500" b="1" spc="-155" dirty="0">
                <a:latin typeface="Calibri"/>
                <a:cs typeface="Calibri"/>
              </a:rPr>
              <a:t>a</a:t>
            </a:r>
            <a:r>
              <a:rPr sz="2250" b="1" spc="-232" baseline="-29629" dirty="0">
                <a:latin typeface="Calibri"/>
                <a:cs typeface="Calibri"/>
              </a:rPr>
              <a:t>o</a:t>
            </a:r>
            <a:r>
              <a:rPr sz="1500" b="1" spc="-155" dirty="0">
                <a:latin typeface="Calibri"/>
                <a:cs typeface="Calibri"/>
              </a:rPr>
              <a:t>l</a:t>
            </a:r>
            <a:r>
              <a:rPr sz="2250" b="1" spc="-232" baseline="-29629" dirty="0">
                <a:latin typeface="Calibri"/>
                <a:cs typeface="Calibri"/>
              </a:rPr>
              <a:t>n</a:t>
            </a:r>
            <a:r>
              <a:rPr sz="1500" b="1" spc="-155" dirty="0">
                <a:latin typeface="Calibri"/>
                <a:cs typeface="Calibri"/>
              </a:rPr>
              <a:t>a</a:t>
            </a:r>
            <a:r>
              <a:rPr sz="2250" b="1" spc="-232" baseline="-29629" dirty="0">
                <a:latin typeface="Calibri"/>
                <a:cs typeface="Calibri"/>
              </a:rPr>
              <a:t>s</a:t>
            </a:r>
            <a:r>
              <a:rPr sz="1500" b="1" spc="-155" dirty="0">
                <a:latin typeface="Calibri"/>
                <a:cs typeface="Calibri"/>
              </a:rPr>
              <a:t>ry </a:t>
            </a:r>
            <a:r>
              <a:rPr sz="1500" b="1" spc="5" dirty="0">
                <a:latin typeface="Calibri"/>
                <a:cs typeface="Calibri"/>
              </a:rPr>
              <a:t>trans. </a:t>
            </a:r>
            <a:r>
              <a:rPr sz="2250" b="1" spc="104" baseline="-44444" dirty="0">
                <a:latin typeface="Calibri"/>
                <a:cs typeface="Calibri"/>
              </a:rPr>
              <a:t>827 </a:t>
            </a:r>
            <a:r>
              <a:rPr sz="2250" b="1" spc="7" baseline="-44444" dirty="0">
                <a:latin typeface="Calibri"/>
                <a:cs typeface="Calibri"/>
              </a:rPr>
              <a:t>tons</a:t>
            </a:r>
            <a:r>
              <a:rPr sz="2250" b="1" spc="284" baseline="-44444" dirty="0">
                <a:latin typeface="Calibri"/>
                <a:cs typeface="Calibri"/>
              </a:rPr>
              <a:t> </a:t>
            </a:r>
            <a:r>
              <a:rPr sz="2250" b="1" spc="150" baseline="-44444" dirty="0">
                <a:latin typeface="Calibri"/>
                <a:cs typeface="Calibri"/>
              </a:rPr>
              <a:t>NPK</a:t>
            </a:r>
            <a:endParaRPr sz="2250" baseline="-44444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274471" y="5410201"/>
            <a:ext cx="9404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60" dirty="0">
                <a:latin typeface="Calibri"/>
                <a:cs typeface="Calibri"/>
              </a:rPr>
              <a:t>1,2 </a:t>
            </a:r>
            <a:r>
              <a:rPr sz="1600" b="1" spc="35" dirty="0">
                <a:latin typeface="Calibri"/>
                <a:cs typeface="Calibri"/>
              </a:rPr>
              <a:t>mio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kr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373019" y="3778250"/>
            <a:ext cx="16637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69869" y="38735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1079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431800"/>
                </a:lnTo>
                <a:lnTo>
                  <a:pt x="5031" y="475480"/>
                </a:lnTo>
                <a:lnTo>
                  <a:pt x="19362" y="515577"/>
                </a:lnTo>
                <a:lnTo>
                  <a:pt x="41850" y="550948"/>
                </a:lnTo>
                <a:lnTo>
                  <a:pt x="71351" y="580449"/>
                </a:lnTo>
                <a:lnTo>
                  <a:pt x="106722" y="602937"/>
                </a:lnTo>
                <a:lnTo>
                  <a:pt x="146819" y="617268"/>
                </a:lnTo>
                <a:lnTo>
                  <a:pt x="190500" y="622300"/>
                </a:lnTo>
                <a:lnTo>
                  <a:pt x="1079500" y="622300"/>
                </a:lnTo>
                <a:lnTo>
                  <a:pt x="1123180" y="617268"/>
                </a:lnTo>
                <a:lnTo>
                  <a:pt x="1163277" y="602937"/>
                </a:lnTo>
                <a:lnTo>
                  <a:pt x="1198648" y="580449"/>
                </a:lnTo>
                <a:lnTo>
                  <a:pt x="1228149" y="550948"/>
                </a:lnTo>
                <a:lnTo>
                  <a:pt x="1250637" y="515577"/>
                </a:lnTo>
                <a:lnTo>
                  <a:pt x="1264968" y="475480"/>
                </a:lnTo>
                <a:lnTo>
                  <a:pt x="1270000" y="431800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569869" y="3873500"/>
            <a:ext cx="1270000" cy="622300"/>
          </a:xfrm>
          <a:custGeom>
            <a:avLst/>
            <a:gdLst/>
            <a:ahLst/>
            <a:cxnLst/>
            <a:rect l="l" t="t" r="r" b="b"/>
            <a:pathLst>
              <a:path w="1270000" h="622300">
                <a:moveTo>
                  <a:pt x="0" y="4318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431800"/>
                </a:lnTo>
                <a:lnTo>
                  <a:pt x="1264968" y="475479"/>
                </a:lnTo>
                <a:lnTo>
                  <a:pt x="1250637" y="515577"/>
                </a:lnTo>
                <a:lnTo>
                  <a:pt x="1228149" y="550948"/>
                </a:lnTo>
                <a:lnTo>
                  <a:pt x="1198648" y="580449"/>
                </a:lnTo>
                <a:lnTo>
                  <a:pt x="1163277" y="602937"/>
                </a:lnTo>
                <a:lnTo>
                  <a:pt x="1123179" y="617268"/>
                </a:lnTo>
                <a:lnTo>
                  <a:pt x="1079500" y="622300"/>
                </a:lnTo>
                <a:lnTo>
                  <a:pt x="190500" y="622300"/>
                </a:lnTo>
                <a:lnTo>
                  <a:pt x="146820" y="617268"/>
                </a:lnTo>
                <a:lnTo>
                  <a:pt x="106722" y="602937"/>
                </a:lnTo>
                <a:lnTo>
                  <a:pt x="71351" y="580449"/>
                </a:lnTo>
                <a:lnTo>
                  <a:pt x="41850" y="550948"/>
                </a:lnTo>
                <a:lnTo>
                  <a:pt x="19362" y="515577"/>
                </a:lnTo>
                <a:lnTo>
                  <a:pt x="5031" y="475479"/>
                </a:lnTo>
                <a:lnTo>
                  <a:pt x="0" y="4318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335046" y="3937001"/>
            <a:ext cx="14744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50" b="1" spc="-307" baseline="-7407" dirty="0">
                <a:latin typeface="Calibri"/>
                <a:cs typeface="Calibri"/>
              </a:rPr>
              <a:t>120</a:t>
            </a:r>
            <a:r>
              <a:rPr sz="1600" b="1" spc="-204" dirty="0">
                <a:latin typeface="Calibri"/>
                <a:cs typeface="Calibri"/>
              </a:rPr>
              <a:t>S</a:t>
            </a:r>
            <a:r>
              <a:rPr sz="2250" b="1" spc="-307" baseline="-7407" dirty="0">
                <a:latin typeface="Calibri"/>
                <a:cs typeface="Calibri"/>
              </a:rPr>
              <a:t>.0</a:t>
            </a:r>
            <a:r>
              <a:rPr sz="1600" b="1" spc="-204" dirty="0">
                <a:latin typeface="Calibri"/>
                <a:cs typeface="Calibri"/>
              </a:rPr>
              <a:t>a</a:t>
            </a:r>
            <a:r>
              <a:rPr sz="2250" b="1" spc="-307" baseline="-7407" dirty="0">
                <a:latin typeface="Calibri"/>
                <a:cs typeface="Calibri"/>
              </a:rPr>
              <a:t>0</a:t>
            </a:r>
            <a:r>
              <a:rPr sz="1600" b="1" spc="-204" dirty="0">
                <a:latin typeface="Calibri"/>
                <a:cs typeface="Calibri"/>
              </a:rPr>
              <a:t>la</a:t>
            </a:r>
            <a:r>
              <a:rPr sz="2250" b="1" spc="-307" baseline="-7407" dirty="0">
                <a:latin typeface="Calibri"/>
                <a:cs typeface="Calibri"/>
              </a:rPr>
              <a:t>0</a:t>
            </a:r>
            <a:r>
              <a:rPr sz="1600" b="1" spc="-204" dirty="0">
                <a:latin typeface="Calibri"/>
                <a:cs typeface="Calibri"/>
              </a:rPr>
              <a:t>ry</a:t>
            </a:r>
            <a:r>
              <a:rPr sz="2250" b="1" spc="-307" baseline="-7407" dirty="0">
                <a:latin typeface="Calibri"/>
                <a:cs typeface="Calibri"/>
              </a:rPr>
              <a:t>to</a:t>
            </a:r>
            <a:r>
              <a:rPr sz="1600" b="1" spc="-204" dirty="0">
                <a:latin typeface="Calibri"/>
                <a:cs typeface="Calibri"/>
              </a:rPr>
              <a:t>b</a:t>
            </a:r>
            <a:r>
              <a:rPr sz="2250" b="1" spc="-307" baseline="-7407" dirty="0">
                <a:latin typeface="Calibri"/>
                <a:cs typeface="Calibri"/>
              </a:rPr>
              <a:t>n</a:t>
            </a:r>
            <a:r>
              <a:rPr sz="1600" b="1" spc="-204" dirty="0">
                <a:latin typeface="Calibri"/>
                <a:cs typeface="Calibri"/>
              </a:rPr>
              <a:t>i</a:t>
            </a:r>
            <a:r>
              <a:rPr sz="2250" b="1" spc="-307" baseline="-7407" dirty="0">
                <a:latin typeface="Calibri"/>
                <a:cs typeface="Calibri"/>
              </a:rPr>
              <a:t>s</a:t>
            </a:r>
            <a:r>
              <a:rPr sz="1600" b="1" spc="-204" dirty="0">
                <a:latin typeface="Calibri"/>
                <a:cs typeface="Calibri"/>
              </a:rPr>
              <a:t>ogas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176170" y="4191000"/>
            <a:ext cx="1499235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500" b="1" spc="-185" dirty="0">
                <a:latin typeface="Calibri"/>
                <a:cs typeface="Calibri"/>
              </a:rPr>
              <a:t>Gaspro</a:t>
            </a:r>
            <a:r>
              <a:rPr sz="2400" b="1" spc="-277" baseline="3472" dirty="0">
                <a:latin typeface="Calibri"/>
                <a:cs typeface="Calibri"/>
              </a:rPr>
              <a:t>1</a:t>
            </a:r>
            <a:r>
              <a:rPr sz="1500" b="1" spc="-185" dirty="0">
                <a:latin typeface="Calibri"/>
                <a:cs typeface="Calibri"/>
              </a:rPr>
              <a:t>d</a:t>
            </a:r>
            <a:r>
              <a:rPr sz="2400" b="1" spc="-277" baseline="3472" dirty="0">
                <a:latin typeface="Calibri"/>
                <a:cs typeface="Calibri"/>
              </a:rPr>
              <a:t>,</a:t>
            </a:r>
            <a:r>
              <a:rPr sz="1500" b="1" spc="-185" dirty="0">
                <a:latin typeface="Calibri"/>
                <a:cs typeface="Calibri"/>
              </a:rPr>
              <a:t>u</a:t>
            </a:r>
            <a:r>
              <a:rPr sz="2400" b="1" spc="-277" baseline="3472" dirty="0">
                <a:latin typeface="Calibri"/>
                <a:cs typeface="Calibri"/>
              </a:rPr>
              <a:t>5</a:t>
            </a:r>
            <a:r>
              <a:rPr sz="1500" b="1" spc="-185" dirty="0">
                <a:latin typeface="Calibri"/>
                <a:cs typeface="Calibri"/>
              </a:rPr>
              <a:t>k</a:t>
            </a:r>
            <a:r>
              <a:rPr sz="2400" b="1" spc="-277" baseline="3472" dirty="0">
                <a:latin typeface="Calibri"/>
                <a:cs typeface="Calibri"/>
              </a:rPr>
              <a:t>m</a:t>
            </a:r>
            <a:r>
              <a:rPr sz="1500" b="1" spc="-185" dirty="0">
                <a:latin typeface="Calibri"/>
                <a:cs typeface="Calibri"/>
              </a:rPr>
              <a:t>tio</a:t>
            </a:r>
            <a:r>
              <a:rPr sz="2400" b="1" spc="-277" baseline="3472" dirty="0">
                <a:latin typeface="Calibri"/>
                <a:cs typeface="Calibri"/>
              </a:rPr>
              <a:t>io</a:t>
            </a:r>
            <a:r>
              <a:rPr sz="1500" b="1" spc="-185" dirty="0">
                <a:latin typeface="Calibri"/>
                <a:cs typeface="Calibri"/>
              </a:rPr>
              <a:t>n:</a:t>
            </a:r>
            <a:r>
              <a:rPr sz="2400" b="1" spc="-277" baseline="3472" dirty="0">
                <a:latin typeface="Calibri"/>
                <a:cs typeface="Calibri"/>
              </a:rPr>
              <a:t>kr</a:t>
            </a:r>
            <a:endParaRPr sz="2400" baseline="3472">
              <a:latin typeface="Calibri"/>
              <a:cs typeface="Calibri"/>
            </a:endParaRPr>
          </a:p>
          <a:p>
            <a:pPr marL="12700" marR="218435" indent="158746">
              <a:lnSpc>
                <a:spcPts val="1800"/>
              </a:lnSpc>
              <a:spcBef>
                <a:spcPts val="50"/>
              </a:spcBef>
            </a:pPr>
            <a:r>
              <a:rPr sz="1500" b="1" spc="60" dirty="0">
                <a:latin typeface="Calibri"/>
                <a:cs typeface="Calibri"/>
              </a:rPr>
              <a:t>41.200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MWh  </a:t>
            </a:r>
            <a:r>
              <a:rPr sz="1500" b="1" spc="15" dirty="0">
                <a:latin typeface="Calibri"/>
                <a:cs typeface="Calibri"/>
              </a:rPr>
              <a:t>Residues:</a:t>
            </a:r>
            <a:endParaRPr sz="1500">
              <a:latin typeface="Calibri"/>
              <a:cs typeface="Calibri"/>
            </a:endParaRPr>
          </a:p>
          <a:p>
            <a:pPr marL="171446">
              <a:lnSpc>
                <a:spcPts val="1739"/>
              </a:lnSpc>
            </a:pPr>
            <a:r>
              <a:rPr sz="1500" b="1" spc="65" dirty="0">
                <a:latin typeface="Calibri"/>
                <a:cs typeface="Calibri"/>
              </a:rPr>
              <a:t>115.200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spc="5" dirty="0">
                <a:latin typeface="Calibri"/>
                <a:cs typeface="Calibri"/>
              </a:rPr>
              <a:t>tons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312819" y="5337811"/>
            <a:ext cx="1663700" cy="125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09669" y="5433059"/>
            <a:ext cx="1270000" cy="863600"/>
          </a:xfrm>
          <a:custGeom>
            <a:avLst/>
            <a:gdLst/>
            <a:ahLst/>
            <a:cxnLst/>
            <a:rect l="l" t="t" r="r" b="b"/>
            <a:pathLst>
              <a:path w="1270000" h="863600">
                <a:moveTo>
                  <a:pt x="1079500" y="0"/>
                </a:moveTo>
                <a:lnTo>
                  <a:pt x="190500" y="0"/>
                </a:lnTo>
                <a:lnTo>
                  <a:pt x="146819" y="5031"/>
                </a:lnTo>
                <a:lnTo>
                  <a:pt x="106722" y="19362"/>
                </a:lnTo>
                <a:lnTo>
                  <a:pt x="71351" y="41850"/>
                </a:lnTo>
                <a:lnTo>
                  <a:pt x="41850" y="71351"/>
                </a:lnTo>
                <a:lnTo>
                  <a:pt x="19362" y="106722"/>
                </a:lnTo>
                <a:lnTo>
                  <a:pt x="5031" y="146819"/>
                </a:lnTo>
                <a:lnTo>
                  <a:pt x="0" y="190500"/>
                </a:lnTo>
                <a:lnTo>
                  <a:pt x="0" y="673099"/>
                </a:lnTo>
                <a:lnTo>
                  <a:pt x="5031" y="716780"/>
                </a:lnTo>
                <a:lnTo>
                  <a:pt x="19362" y="756877"/>
                </a:lnTo>
                <a:lnTo>
                  <a:pt x="41850" y="792248"/>
                </a:lnTo>
                <a:lnTo>
                  <a:pt x="71351" y="821749"/>
                </a:lnTo>
                <a:lnTo>
                  <a:pt x="106722" y="844237"/>
                </a:lnTo>
                <a:lnTo>
                  <a:pt x="146819" y="858568"/>
                </a:lnTo>
                <a:lnTo>
                  <a:pt x="190500" y="863599"/>
                </a:lnTo>
                <a:lnTo>
                  <a:pt x="1079500" y="863599"/>
                </a:lnTo>
                <a:lnTo>
                  <a:pt x="1123180" y="858568"/>
                </a:lnTo>
                <a:lnTo>
                  <a:pt x="1163277" y="844237"/>
                </a:lnTo>
                <a:lnTo>
                  <a:pt x="1198648" y="821749"/>
                </a:lnTo>
                <a:lnTo>
                  <a:pt x="1228149" y="792248"/>
                </a:lnTo>
                <a:lnTo>
                  <a:pt x="1250637" y="756877"/>
                </a:lnTo>
                <a:lnTo>
                  <a:pt x="1264968" y="716780"/>
                </a:lnTo>
                <a:lnTo>
                  <a:pt x="1270000" y="673099"/>
                </a:lnTo>
                <a:lnTo>
                  <a:pt x="1270000" y="190500"/>
                </a:lnTo>
                <a:lnTo>
                  <a:pt x="1264968" y="146819"/>
                </a:lnTo>
                <a:lnTo>
                  <a:pt x="1250637" y="106722"/>
                </a:lnTo>
                <a:lnTo>
                  <a:pt x="1228149" y="71351"/>
                </a:lnTo>
                <a:lnTo>
                  <a:pt x="1198648" y="41850"/>
                </a:lnTo>
                <a:lnTo>
                  <a:pt x="1163277" y="19362"/>
                </a:lnTo>
                <a:lnTo>
                  <a:pt x="1123180" y="5031"/>
                </a:lnTo>
                <a:lnTo>
                  <a:pt x="1079500" y="0"/>
                </a:lnTo>
                <a:close/>
              </a:path>
            </a:pathLst>
          </a:custGeom>
          <a:solidFill>
            <a:srgbClr val="FFD9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09669" y="5433059"/>
            <a:ext cx="1270000" cy="863600"/>
          </a:xfrm>
          <a:custGeom>
            <a:avLst/>
            <a:gdLst/>
            <a:ahLst/>
            <a:cxnLst/>
            <a:rect l="l" t="t" r="r" b="b"/>
            <a:pathLst>
              <a:path w="1270000" h="863600">
                <a:moveTo>
                  <a:pt x="0" y="673100"/>
                </a:moveTo>
                <a:lnTo>
                  <a:pt x="0" y="190500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500" y="0"/>
                </a:lnTo>
                <a:lnTo>
                  <a:pt x="1079500" y="0"/>
                </a:lnTo>
                <a:lnTo>
                  <a:pt x="1123179" y="5031"/>
                </a:lnTo>
                <a:lnTo>
                  <a:pt x="1163277" y="19362"/>
                </a:lnTo>
                <a:lnTo>
                  <a:pt x="1198648" y="41850"/>
                </a:lnTo>
                <a:lnTo>
                  <a:pt x="1228149" y="71351"/>
                </a:lnTo>
                <a:lnTo>
                  <a:pt x="1250637" y="106722"/>
                </a:lnTo>
                <a:lnTo>
                  <a:pt x="1264968" y="146820"/>
                </a:lnTo>
                <a:lnTo>
                  <a:pt x="1270000" y="190500"/>
                </a:lnTo>
                <a:lnTo>
                  <a:pt x="1270000" y="673100"/>
                </a:lnTo>
                <a:lnTo>
                  <a:pt x="1264968" y="716779"/>
                </a:lnTo>
                <a:lnTo>
                  <a:pt x="1250637" y="756877"/>
                </a:lnTo>
                <a:lnTo>
                  <a:pt x="1228149" y="792248"/>
                </a:lnTo>
                <a:lnTo>
                  <a:pt x="1198648" y="821749"/>
                </a:lnTo>
                <a:lnTo>
                  <a:pt x="1163277" y="844237"/>
                </a:lnTo>
                <a:lnTo>
                  <a:pt x="1123179" y="858568"/>
                </a:lnTo>
                <a:lnTo>
                  <a:pt x="1079500" y="863600"/>
                </a:lnTo>
                <a:lnTo>
                  <a:pt x="190500" y="863600"/>
                </a:lnTo>
                <a:lnTo>
                  <a:pt x="146820" y="858568"/>
                </a:lnTo>
                <a:lnTo>
                  <a:pt x="106722" y="844237"/>
                </a:lnTo>
                <a:lnTo>
                  <a:pt x="71351" y="821749"/>
                </a:lnTo>
                <a:lnTo>
                  <a:pt x="41850" y="792248"/>
                </a:lnTo>
                <a:lnTo>
                  <a:pt x="19362" y="756877"/>
                </a:lnTo>
                <a:lnTo>
                  <a:pt x="5031" y="716779"/>
                </a:lnTo>
                <a:lnTo>
                  <a:pt x="0" y="673100"/>
                </a:lnTo>
                <a:close/>
              </a:path>
            </a:pathLst>
          </a:custGeom>
          <a:ln w="38100">
            <a:solidFill>
              <a:srgbClr val="006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7789071" y="5473701"/>
            <a:ext cx="7105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20" dirty="0">
                <a:latin typeface="Calibri"/>
                <a:cs typeface="Calibri"/>
              </a:rPr>
              <a:t>Value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of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535069" y="5715001"/>
            <a:ext cx="1216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200" dirty="0">
                <a:latin typeface="Calibri"/>
                <a:cs typeface="Calibri"/>
              </a:rPr>
              <a:t>GHG</a:t>
            </a:r>
            <a:r>
              <a:rPr sz="1400" b="1" spc="-180" dirty="0">
                <a:latin typeface="Calibri"/>
                <a:cs typeface="Calibri"/>
              </a:rPr>
              <a:t> </a:t>
            </a:r>
            <a:r>
              <a:rPr sz="1400" b="1" spc="30" dirty="0">
                <a:latin typeface="Calibri"/>
                <a:cs typeface="Calibri"/>
              </a:rPr>
              <a:t>reduction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674771" y="5918201"/>
            <a:ext cx="9404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60" dirty="0">
                <a:latin typeface="Calibri"/>
                <a:cs typeface="Calibri"/>
              </a:rPr>
              <a:t>3,2 </a:t>
            </a:r>
            <a:r>
              <a:rPr sz="1600" b="1" spc="35" dirty="0">
                <a:latin typeface="Calibri"/>
                <a:cs typeface="Calibri"/>
              </a:rPr>
              <a:t>mio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40" dirty="0">
                <a:latin typeface="Calibri"/>
                <a:cs typeface="Calibri"/>
              </a:rPr>
              <a:t>kr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432074" y="98866"/>
            <a:ext cx="529399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3667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L="12700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 dirty="0">
              <a:latin typeface="Gill Sans MT"/>
              <a:cs typeface="Gill Sans MT"/>
            </a:endParaRPr>
          </a:p>
          <a:p>
            <a:pPr marL="2391350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2469" y="228600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FFFFFF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FFFFFF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FFFFFF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918236" y="565150"/>
            <a:ext cx="562790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/>
              <a:t>recycling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latin typeface="Calibri"/>
                <a:cs typeface="Calibri"/>
              </a:rPr>
              <a:t>NutriFair </a:t>
            </a:r>
            <a:r>
              <a:rPr sz="1400" spc="65" dirty="0">
                <a:latin typeface="Calibri"/>
                <a:cs typeface="Calibri"/>
              </a:rPr>
              <a:t>2019 </a:t>
            </a:r>
            <a:r>
              <a:rPr sz="1400" spc="-90" dirty="0">
                <a:latin typeface="Arial"/>
                <a:cs typeface="Arial"/>
              </a:rPr>
              <a:t>• </a:t>
            </a:r>
            <a:r>
              <a:rPr sz="1400" spc="10" dirty="0">
                <a:latin typeface="Calibri"/>
                <a:cs typeface="Calibri"/>
              </a:rPr>
              <a:t>The </a:t>
            </a:r>
            <a:r>
              <a:rPr sz="1400" spc="65" dirty="0">
                <a:latin typeface="Calibri"/>
                <a:cs typeface="Calibri"/>
              </a:rPr>
              <a:t>16 </a:t>
            </a:r>
            <a:r>
              <a:rPr sz="1400" spc="15" dirty="0">
                <a:latin typeface="Calibri"/>
                <a:cs typeface="Calibri"/>
              </a:rPr>
              <a:t>January</a:t>
            </a:r>
            <a:r>
              <a:rPr sz="1400" spc="140" dirty="0">
                <a:latin typeface="Calibri"/>
                <a:cs typeface="Calibri"/>
              </a:rPr>
              <a:t> </a:t>
            </a:r>
            <a:r>
              <a:rPr sz="1400" spc="65" dirty="0"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3069" y="0"/>
            <a:ext cx="41464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54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0070" y="6565902"/>
            <a:ext cx="6819265" cy="654025"/>
          </a:xfrm>
          <a:prstGeom prst="rect">
            <a:avLst/>
          </a:prstGeom>
          <a:solidFill>
            <a:srgbClr val="51A7F9"/>
          </a:solidFill>
        </p:spPr>
        <p:txBody>
          <a:bodyPr vert="horz" wrap="square" lIns="0" tIns="38100" rIns="0" bIns="0" rtlCol="0">
            <a:spAutoFit/>
          </a:bodyPr>
          <a:lstStyle/>
          <a:p>
            <a:pPr marL="247644">
              <a:spcBef>
                <a:spcPts val="300"/>
              </a:spcBef>
              <a:tabLst>
                <a:tab pos="2760911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4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you	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attention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070" y="1227668"/>
            <a:ext cx="6556375" cy="8194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sz="3000" b="1" spc="-25" dirty="0">
                <a:latin typeface="Gill Sans MT"/>
                <a:cs typeface="Gill Sans MT"/>
              </a:rPr>
              <a:t>The </a:t>
            </a:r>
            <a:r>
              <a:rPr sz="3000" b="1" spc="165" dirty="0">
                <a:latin typeface="Gill Sans MT"/>
                <a:cs typeface="Gill Sans MT"/>
              </a:rPr>
              <a:t>biogas</a:t>
            </a:r>
            <a:r>
              <a:rPr sz="3000" b="1" spc="120" dirty="0">
                <a:latin typeface="Gill Sans MT"/>
                <a:cs typeface="Gill Sans MT"/>
              </a:rPr>
              <a:t> </a:t>
            </a:r>
            <a:r>
              <a:rPr sz="3000" b="1" spc="114" dirty="0">
                <a:latin typeface="Gill Sans MT"/>
                <a:cs typeface="Gill Sans MT"/>
              </a:rPr>
              <a:t>plant</a:t>
            </a:r>
            <a:endParaRPr sz="3000" dirty="0">
              <a:latin typeface="Gill Sans MT"/>
              <a:cs typeface="Gill Sans MT"/>
            </a:endParaRPr>
          </a:p>
          <a:p>
            <a:pPr marL="214624" indent="-201925">
              <a:spcBef>
                <a:spcPts val="200"/>
              </a:spcBef>
              <a:buChar char="•"/>
              <a:tabLst>
                <a:tab pos="215260" algn="l"/>
              </a:tabLst>
            </a:pPr>
            <a:r>
              <a:rPr b="1" spc="45" dirty="0">
                <a:latin typeface="Calibri"/>
                <a:cs typeface="Calibri"/>
              </a:rPr>
              <a:t>Improving </a:t>
            </a:r>
            <a:r>
              <a:rPr b="1" spc="15" dirty="0">
                <a:latin typeface="Calibri"/>
                <a:cs typeface="Calibri"/>
              </a:rPr>
              <a:t>of</a:t>
            </a:r>
            <a:r>
              <a:rPr b="1" spc="175" dirty="0">
                <a:latin typeface="Calibri"/>
                <a:cs typeface="Calibri"/>
              </a:rPr>
              <a:t> </a:t>
            </a:r>
            <a:r>
              <a:rPr b="1" spc="40" dirty="0">
                <a:latin typeface="Calibri"/>
                <a:cs typeface="Calibri"/>
              </a:rPr>
              <a:t>fertilizer </a:t>
            </a:r>
            <a:r>
              <a:rPr b="1" spc="45" dirty="0">
                <a:latin typeface="Calibri"/>
                <a:cs typeface="Calibri"/>
              </a:rPr>
              <a:t>product in </a:t>
            </a:r>
            <a:r>
              <a:rPr b="1" spc="25" dirty="0">
                <a:latin typeface="Calibri"/>
                <a:cs typeface="Calibri"/>
              </a:rPr>
              <a:t>new and existing biogas </a:t>
            </a:r>
            <a:r>
              <a:rPr b="1" spc="20" dirty="0">
                <a:latin typeface="Calibri"/>
                <a:cs typeface="Calibri"/>
              </a:rPr>
              <a:t>plant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18880" y="228767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4804" y="321580"/>
            <a:ext cx="532126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/>
              <a:t>recycling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3271" y="227330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87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58769" y="3505201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7"/>
                </a:lnTo>
              </a:path>
            </a:pathLst>
          </a:custGeom>
          <a:ln w="762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7369" y="5067298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76203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0669" y="506729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76203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0271" y="347980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0" y="0"/>
                </a:moveTo>
                <a:lnTo>
                  <a:pt x="181768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0869" y="3479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4671" y="2806770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>
                <a:moveTo>
                  <a:pt x="0" y="0"/>
                </a:moveTo>
                <a:lnTo>
                  <a:pt x="393730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63994" y="280677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274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90069" y="3086101"/>
            <a:ext cx="1320800" cy="649024"/>
          </a:xfrm>
          <a:prstGeom prst="rect">
            <a:avLst/>
          </a:prstGeom>
          <a:solidFill>
            <a:srgbClr val="D29D00"/>
          </a:solidFill>
          <a:ln w="158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203195" marR="195575" indent="253994">
              <a:lnSpc>
                <a:spcPct val="101899"/>
              </a:lnSpc>
              <a:spcBef>
                <a:spcPts val="655"/>
              </a:spcBef>
            </a:pPr>
            <a:r>
              <a:rPr b="1" spc="40" dirty="0">
                <a:latin typeface="Calibri"/>
                <a:cs typeface="Calibri"/>
              </a:rPr>
              <a:t>Raw  </a:t>
            </a:r>
            <a:r>
              <a:rPr b="1" spc="20" dirty="0">
                <a:latin typeface="Calibri"/>
                <a:cs typeface="Calibri"/>
              </a:rPr>
              <a:t>materials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39469" y="3086101"/>
            <a:ext cx="1320800" cy="649024"/>
          </a:xfrm>
          <a:prstGeom prst="rect">
            <a:avLst/>
          </a:prstGeom>
          <a:solidFill>
            <a:srgbClr val="74A7FE"/>
          </a:solidFill>
          <a:ln w="15875">
            <a:solidFill>
              <a:srgbClr val="444444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406390" marR="321937" indent="-63499">
              <a:lnSpc>
                <a:spcPct val="101899"/>
              </a:lnSpc>
              <a:spcBef>
                <a:spcPts val="655"/>
              </a:spcBef>
            </a:pPr>
            <a:r>
              <a:rPr b="1" spc="30" dirty="0">
                <a:latin typeface="Calibri"/>
                <a:cs typeface="Calibri"/>
              </a:rPr>
              <a:t>Biogas  </a:t>
            </a:r>
            <a:r>
              <a:rPr b="1" spc="20" dirty="0">
                <a:latin typeface="Calibri"/>
                <a:cs typeface="Calibri"/>
              </a:rPr>
              <a:t>plant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68271" y="2425702"/>
            <a:ext cx="1680845" cy="1005403"/>
          </a:xfrm>
          <a:prstGeom prst="rect">
            <a:avLst/>
          </a:prstGeom>
          <a:solidFill>
            <a:srgbClr val="0056D6"/>
          </a:solidFill>
          <a:ln w="15875">
            <a:solidFill>
              <a:srgbClr val="444444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R="1905" algn="ctr">
              <a:spcBef>
                <a:spcPts val="300"/>
              </a:spcBef>
            </a:pP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Biogassen</a:t>
            </a:r>
            <a:endParaRPr sz="2000">
              <a:latin typeface="Calibri"/>
              <a:cs typeface="Calibri"/>
            </a:endParaRPr>
          </a:p>
          <a:p>
            <a:pPr marR="15875" algn="ctr"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Perhaps 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14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Calibri"/>
                <a:cs typeface="Calibri"/>
              </a:rPr>
              <a:t>lines:</a:t>
            </a:r>
            <a:endParaRPr sz="1400">
              <a:latin typeface="Calibri"/>
              <a:cs typeface="Calibri"/>
            </a:endParaRPr>
          </a:p>
          <a:p>
            <a:pPr marL="426074" marR="10160" indent="-108582">
              <a:spcBef>
                <a:spcPts val="20"/>
              </a:spcBef>
              <a:buChar char="-"/>
              <a:tabLst>
                <a:tab pos="426710" algn="l"/>
              </a:tabLst>
            </a:pP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1400">
              <a:latin typeface="Calibri"/>
              <a:cs typeface="Calibri"/>
            </a:endParaRPr>
          </a:p>
          <a:p>
            <a:pPr marL="451473" marR="18415" indent="-108582">
              <a:spcBef>
                <a:spcPts val="20"/>
              </a:spcBef>
              <a:buChar char="-"/>
              <a:tabLst>
                <a:tab pos="452109" algn="l"/>
              </a:tabLst>
            </a:pP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loaded</a:t>
            </a:r>
            <a:r>
              <a:rPr sz="14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0221" y="4622801"/>
            <a:ext cx="1318895" cy="792525"/>
          </a:xfrm>
          <a:prstGeom prst="rect">
            <a:avLst/>
          </a:prstGeom>
          <a:solidFill>
            <a:srgbClr val="4F7A28"/>
          </a:solidFill>
          <a:ln w="15875">
            <a:solidFill>
              <a:srgbClr val="00000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95248" marR="63499" indent="3810" algn="ctr">
              <a:lnSpc>
                <a:spcPts val="1900"/>
              </a:lnSpc>
              <a:spcBef>
                <a:spcPts val="480"/>
              </a:spcBef>
            </a:pPr>
            <a:r>
              <a:rPr b="1" spc="25" dirty="0">
                <a:solidFill>
                  <a:srgbClr val="FFFFFF"/>
                </a:solidFill>
                <a:latin typeface="Calibri"/>
                <a:cs typeface="Calibri"/>
              </a:rPr>
              <a:t>Residue  </a:t>
            </a:r>
            <a:r>
              <a:rPr sz="1600" b="1" spc="85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quality  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Calibri"/>
                <a:cs typeface="Calibri"/>
              </a:rPr>
              <a:t>fields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85969" y="2283728"/>
            <a:ext cx="0" cy="1095375"/>
          </a:xfrm>
          <a:custGeom>
            <a:avLst/>
            <a:gdLst/>
            <a:ahLst/>
            <a:cxnLst/>
            <a:rect l="l" t="t" r="r" b="b"/>
            <a:pathLst>
              <a:path h="1095375">
                <a:moveTo>
                  <a:pt x="0" y="1095375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89169" y="2133602"/>
            <a:ext cx="28498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300" b="1" spc="40" dirty="0">
                <a:latin typeface="Calibri"/>
                <a:cs typeface="Calibri"/>
              </a:rPr>
              <a:t>Combined </a:t>
            </a:r>
            <a:r>
              <a:rPr sz="1300" b="1" dirty="0">
                <a:latin typeface="Calibri"/>
                <a:cs typeface="Calibri"/>
              </a:rPr>
              <a:t>heat </a:t>
            </a:r>
            <a:r>
              <a:rPr sz="1300" b="1" spc="15" dirty="0">
                <a:latin typeface="Calibri"/>
                <a:cs typeface="Calibri"/>
              </a:rPr>
              <a:t>and </a:t>
            </a:r>
            <a:r>
              <a:rPr sz="1300" b="1" spc="20" dirty="0">
                <a:latin typeface="Calibri"/>
                <a:cs typeface="Calibri"/>
              </a:rPr>
              <a:t>power </a:t>
            </a:r>
            <a:r>
              <a:rPr sz="1300" b="1" spc="10" dirty="0">
                <a:latin typeface="Calibri"/>
                <a:cs typeface="Calibri"/>
              </a:rPr>
              <a:t>(gas</a:t>
            </a:r>
            <a:r>
              <a:rPr sz="1300" b="1" spc="229" dirty="0">
                <a:latin typeface="Calibri"/>
                <a:cs typeface="Calibri"/>
              </a:rPr>
              <a:t> </a:t>
            </a:r>
            <a:r>
              <a:rPr sz="1300" b="1" spc="20" dirty="0">
                <a:latin typeface="Calibri"/>
                <a:cs typeface="Calibri"/>
              </a:rPr>
              <a:t>engine)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9171" y="2331721"/>
            <a:ext cx="2600325" cy="11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000"/>
              </a:lnSpc>
              <a:spcBef>
                <a:spcPts val="100"/>
              </a:spcBef>
            </a:pPr>
            <a:r>
              <a:rPr sz="1300" b="1" spc="35" dirty="0">
                <a:latin typeface="Calibri"/>
                <a:cs typeface="Calibri"/>
              </a:rPr>
              <a:t>Upgraded </a:t>
            </a:r>
            <a:r>
              <a:rPr sz="1300" b="1" spc="20" dirty="0">
                <a:latin typeface="Calibri"/>
                <a:cs typeface="Calibri"/>
              </a:rPr>
              <a:t>biogas </a:t>
            </a:r>
            <a:r>
              <a:rPr sz="1300" b="1" dirty="0">
                <a:latin typeface="Calibri"/>
                <a:cs typeface="Calibri"/>
              </a:rPr>
              <a:t>to </a:t>
            </a:r>
            <a:r>
              <a:rPr sz="1300" b="1" spc="15" dirty="0">
                <a:latin typeface="Calibri"/>
                <a:cs typeface="Calibri"/>
              </a:rPr>
              <a:t>natural </a:t>
            </a:r>
            <a:r>
              <a:rPr sz="1300" b="1" spc="5" dirty="0">
                <a:latin typeface="Calibri"/>
                <a:cs typeface="Calibri"/>
              </a:rPr>
              <a:t>gas </a:t>
            </a:r>
            <a:r>
              <a:rPr sz="1300" b="1" spc="35" dirty="0">
                <a:latin typeface="Calibri"/>
                <a:cs typeface="Calibri"/>
              </a:rPr>
              <a:t>grid  </a:t>
            </a:r>
            <a:r>
              <a:rPr sz="1300" b="1" spc="25" dirty="0">
                <a:latin typeface="Calibri"/>
                <a:cs typeface="Calibri"/>
              </a:rPr>
              <a:t>Biogas </a:t>
            </a:r>
            <a:r>
              <a:rPr sz="1300" b="1" dirty="0">
                <a:latin typeface="Calibri"/>
                <a:cs typeface="Calibri"/>
              </a:rPr>
              <a:t>to </a:t>
            </a:r>
            <a:r>
              <a:rPr sz="1300" b="1" spc="20" dirty="0">
                <a:latin typeface="Calibri"/>
                <a:cs typeface="Calibri"/>
              </a:rPr>
              <a:t>industrial </a:t>
            </a:r>
            <a:r>
              <a:rPr sz="1300" b="1" spc="15" dirty="0">
                <a:latin typeface="Calibri"/>
                <a:cs typeface="Calibri"/>
              </a:rPr>
              <a:t>processes  </a:t>
            </a:r>
            <a:r>
              <a:rPr sz="1300" b="1" spc="25" dirty="0">
                <a:latin typeface="Calibri"/>
                <a:cs typeface="Calibri"/>
              </a:rPr>
              <a:t>Biogas </a:t>
            </a:r>
            <a:r>
              <a:rPr sz="1300" b="1" dirty="0">
                <a:latin typeface="Calibri"/>
                <a:cs typeface="Calibri"/>
              </a:rPr>
              <a:t>to</a:t>
            </a:r>
            <a:r>
              <a:rPr sz="1300" b="1" spc="100" dirty="0">
                <a:latin typeface="Calibri"/>
                <a:cs typeface="Calibri"/>
              </a:rPr>
              <a:t> </a:t>
            </a:r>
            <a:r>
              <a:rPr sz="1300" b="1" spc="10" dirty="0">
                <a:latin typeface="Calibri"/>
                <a:cs typeface="Calibri"/>
              </a:rPr>
              <a:t>transport</a:t>
            </a:r>
            <a:endParaRPr sz="1300">
              <a:latin typeface="Calibri"/>
              <a:cs typeface="Calibri"/>
            </a:endParaRPr>
          </a:p>
          <a:p>
            <a:pPr marL="12700">
              <a:spcBef>
                <a:spcPts val="640"/>
              </a:spcBef>
            </a:pPr>
            <a:r>
              <a:rPr sz="1300" b="1" spc="50" dirty="0">
                <a:latin typeface="Calibri"/>
                <a:cs typeface="Calibri"/>
              </a:rPr>
              <a:t>Other</a:t>
            </a:r>
            <a:r>
              <a:rPr sz="1300" b="1" spc="-20" dirty="0">
                <a:latin typeface="Calibri"/>
                <a:cs typeface="Calibri"/>
              </a:rPr>
              <a:t> </a:t>
            </a:r>
            <a:r>
              <a:rPr sz="1300" b="1" spc="25" dirty="0">
                <a:latin typeface="Calibri"/>
                <a:cs typeface="Calibri"/>
              </a:rPr>
              <a:t>applications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3271" y="254000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87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73271" y="309880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87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0769" y="2805620"/>
            <a:ext cx="0" cy="687705"/>
          </a:xfrm>
          <a:custGeom>
            <a:avLst/>
            <a:gdLst/>
            <a:ahLst/>
            <a:cxnLst/>
            <a:rect l="l" t="t" r="r" b="b"/>
            <a:pathLst>
              <a:path h="687704">
                <a:moveTo>
                  <a:pt x="0" y="687349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8179" y="3251200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40086" y="0"/>
                </a:lnTo>
                <a:lnTo>
                  <a:pt x="352786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68267" y="3190239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1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0169" y="3759200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40086" y="0"/>
                </a:lnTo>
                <a:lnTo>
                  <a:pt x="352786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0255" y="369824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0" y="0"/>
                </a:moveTo>
                <a:lnTo>
                  <a:pt x="0" y="121920"/>
                </a:lnTo>
                <a:lnTo>
                  <a:pt x="121920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32869" y="3771900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1986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5569" y="2857297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5">
                <a:moveTo>
                  <a:pt x="0" y="393904"/>
                </a:moveTo>
                <a:lnTo>
                  <a:pt x="0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188371" y="2540002"/>
            <a:ext cx="16008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0" dirty="0">
                <a:latin typeface="Calibri"/>
                <a:cs typeface="Calibri"/>
              </a:rPr>
              <a:t>Slurry </a:t>
            </a:r>
            <a:r>
              <a:rPr b="1" spc="-75" dirty="0">
                <a:latin typeface="Calibri"/>
                <a:cs typeface="Calibri"/>
              </a:rPr>
              <a:t>/</a:t>
            </a:r>
            <a:r>
              <a:rPr b="1" spc="65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manure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42370" y="4137660"/>
            <a:ext cx="1728470" cy="98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4">
              <a:lnSpc>
                <a:spcPct val="113100"/>
              </a:lnSpc>
              <a:spcBef>
                <a:spcPts val="100"/>
              </a:spcBef>
            </a:pPr>
            <a:r>
              <a:rPr sz="1400" b="1" spc="50" dirty="0">
                <a:latin typeface="Gill Sans MT"/>
                <a:cs typeface="Gill Sans MT"/>
              </a:rPr>
              <a:t>Additional</a:t>
            </a:r>
            <a:r>
              <a:rPr sz="1400" b="1" spc="-35" dirty="0">
                <a:latin typeface="Gill Sans MT"/>
                <a:cs typeface="Gill Sans MT"/>
              </a:rPr>
              <a:t> </a:t>
            </a:r>
            <a:r>
              <a:rPr sz="1400" b="1" spc="65" dirty="0">
                <a:latin typeface="Gill Sans MT"/>
                <a:cs typeface="Gill Sans MT"/>
              </a:rPr>
              <a:t>organic  </a:t>
            </a:r>
            <a:r>
              <a:rPr sz="1400" b="1" spc="35" dirty="0">
                <a:latin typeface="Gill Sans MT"/>
                <a:cs typeface="Gill Sans MT"/>
              </a:rPr>
              <a:t>material:</a:t>
            </a:r>
            <a:endParaRPr sz="1400">
              <a:latin typeface="Gill Sans MT"/>
              <a:cs typeface="Gill Sans MT"/>
            </a:endParaRPr>
          </a:p>
          <a:p>
            <a:pPr marL="12700">
              <a:spcBef>
                <a:spcPts val="219"/>
              </a:spcBef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spc="15" dirty="0">
                <a:latin typeface="Calibri"/>
                <a:cs typeface="Calibri"/>
              </a:rPr>
              <a:t>Residues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40" dirty="0">
                <a:latin typeface="Calibri"/>
                <a:cs typeface="Calibri"/>
              </a:rPr>
              <a:t>Agriculture</a:t>
            </a:r>
            <a:endParaRPr sz="1400">
              <a:latin typeface="Calibri"/>
              <a:cs typeface="Calibri"/>
            </a:endParaRPr>
          </a:p>
          <a:p>
            <a:pPr marL="160651">
              <a:spcBef>
                <a:spcPts val="219"/>
              </a:spcBef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spc="10" dirty="0">
                <a:latin typeface="Calibri"/>
                <a:cs typeface="Calibri"/>
              </a:rPr>
              <a:t>deep</a:t>
            </a:r>
            <a:r>
              <a:rPr sz="1400" b="1" spc="85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bedding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42371" y="5102859"/>
            <a:ext cx="1537335" cy="49757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60651">
              <a:spcBef>
                <a:spcPts val="320"/>
              </a:spcBef>
            </a:pPr>
            <a:r>
              <a:rPr sz="1400" b="1" spc="35" dirty="0">
                <a:latin typeface="Calibri"/>
                <a:cs typeface="Calibri"/>
              </a:rPr>
              <a:t>-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straw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19"/>
              </a:spcBef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spc="15" dirty="0">
                <a:latin typeface="Calibri"/>
                <a:cs typeface="Calibri"/>
              </a:rPr>
              <a:t>Residues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1400" b="1" spc="20" dirty="0">
                <a:latin typeface="Calibri"/>
                <a:cs typeface="Calibri"/>
              </a:rPr>
              <a:t>industry: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42369" y="5585460"/>
            <a:ext cx="1722120" cy="146193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9234" indent="-108582">
              <a:spcBef>
                <a:spcPts val="320"/>
              </a:spcBef>
              <a:buChar char="-"/>
              <a:tabLst>
                <a:tab pos="269868" algn="l"/>
              </a:tabLst>
            </a:pPr>
            <a:r>
              <a:rPr sz="1400" b="1" spc="25" dirty="0">
                <a:latin typeface="Calibri"/>
                <a:cs typeface="Calibri"/>
              </a:rPr>
              <a:t>Industry</a:t>
            </a:r>
            <a:endParaRPr sz="1400">
              <a:latin typeface="Calibri"/>
              <a:cs typeface="Calibri"/>
            </a:endParaRPr>
          </a:p>
          <a:p>
            <a:pPr marL="269234" indent="-108582">
              <a:spcBef>
                <a:spcPts val="219"/>
              </a:spcBef>
              <a:buChar char="-"/>
              <a:tabLst>
                <a:tab pos="269868" algn="l"/>
              </a:tabLst>
            </a:pPr>
            <a:r>
              <a:rPr sz="1400" b="1" dirty="0">
                <a:latin typeface="Calibri"/>
                <a:cs typeface="Calibri"/>
              </a:rPr>
              <a:t>Feed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35" dirty="0">
                <a:latin typeface="Calibri"/>
                <a:cs typeface="Calibri"/>
              </a:rPr>
              <a:t>Producer</a:t>
            </a:r>
            <a:endParaRPr sz="1400">
              <a:latin typeface="Calibri"/>
              <a:cs typeface="Calibri"/>
            </a:endParaRPr>
          </a:p>
          <a:p>
            <a:pPr marL="121282" marR="57784" indent="-108582">
              <a:spcBef>
                <a:spcPts val="219"/>
              </a:spcBef>
              <a:buChar char="-"/>
              <a:tabLst>
                <a:tab pos="121917" algn="l"/>
              </a:tabLst>
            </a:pPr>
            <a:r>
              <a:rPr sz="1400" b="1" spc="15" dirty="0">
                <a:latin typeface="Calibri"/>
                <a:cs typeface="Calibri"/>
              </a:rPr>
              <a:t>Residues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1400" b="1" spc="20" dirty="0">
                <a:latin typeface="Calibri"/>
                <a:cs typeface="Calibri"/>
              </a:rPr>
              <a:t>household</a:t>
            </a:r>
            <a:endParaRPr sz="1400">
              <a:latin typeface="Calibri"/>
              <a:cs typeface="Calibri"/>
            </a:endParaRPr>
          </a:p>
          <a:p>
            <a:pPr marL="269234" lvl="1" indent="-108582">
              <a:spcBef>
                <a:spcPts val="219"/>
              </a:spcBef>
              <a:buChar char="-"/>
              <a:tabLst>
                <a:tab pos="269868" algn="l"/>
              </a:tabLst>
            </a:pPr>
            <a:r>
              <a:rPr sz="1400" b="1" spc="70" dirty="0">
                <a:latin typeface="Calibri"/>
                <a:cs typeface="Calibri"/>
              </a:rPr>
              <a:t>Organic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waste</a:t>
            </a:r>
            <a:endParaRPr sz="1400">
              <a:latin typeface="Calibri"/>
              <a:cs typeface="Calibri"/>
            </a:endParaRPr>
          </a:p>
          <a:p>
            <a:pPr marL="121282" indent="-108582">
              <a:spcBef>
                <a:spcPts val="219"/>
              </a:spcBef>
              <a:buChar char="-"/>
              <a:tabLst>
                <a:tab pos="121917" algn="l"/>
              </a:tabLst>
            </a:pPr>
            <a:r>
              <a:rPr sz="1400" b="1" spc="50" dirty="0">
                <a:latin typeface="Calibri"/>
                <a:cs typeface="Calibri"/>
              </a:rPr>
              <a:t>Green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residues</a:t>
            </a:r>
            <a:endParaRPr sz="1400">
              <a:latin typeface="Calibri"/>
              <a:cs typeface="Calibri"/>
            </a:endParaRPr>
          </a:p>
          <a:p>
            <a:pPr marL="269234" lvl="1" indent="-108582">
              <a:spcBef>
                <a:spcPts val="219"/>
              </a:spcBef>
              <a:buChar char="-"/>
              <a:tabLst>
                <a:tab pos="269868" algn="l"/>
              </a:tabLst>
            </a:pPr>
            <a:r>
              <a:rPr sz="1400" b="1" spc="45" dirty="0">
                <a:latin typeface="Calibri"/>
                <a:cs typeface="Calibri"/>
              </a:rPr>
              <a:t>Including</a:t>
            </a:r>
            <a:r>
              <a:rPr sz="1400" b="1" spc="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seaweed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25171" y="4137659"/>
            <a:ext cx="1636395" cy="9845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spcBef>
                <a:spcPts val="320"/>
              </a:spcBef>
            </a:pPr>
            <a:r>
              <a:rPr sz="1400" b="1" spc="90" dirty="0">
                <a:latin typeface="Gill Sans MT"/>
                <a:cs typeface="Gill Sans MT"/>
              </a:rPr>
              <a:t>Main</a:t>
            </a:r>
            <a:r>
              <a:rPr sz="1400" b="1" spc="15" dirty="0">
                <a:latin typeface="Gill Sans MT"/>
                <a:cs typeface="Gill Sans MT"/>
              </a:rPr>
              <a:t> </a:t>
            </a:r>
            <a:r>
              <a:rPr sz="1400" b="1" spc="65" dirty="0">
                <a:latin typeface="Gill Sans MT"/>
                <a:cs typeface="Gill Sans MT"/>
              </a:rPr>
              <a:t>focus</a:t>
            </a:r>
            <a:endParaRPr sz="1400">
              <a:latin typeface="Gill Sans MT"/>
              <a:cs typeface="Gill Sans MT"/>
            </a:endParaRPr>
          </a:p>
          <a:p>
            <a:pPr marL="12700">
              <a:spcBef>
                <a:spcPts val="219"/>
              </a:spcBef>
            </a:pPr>
            <a:r>
              <a:rPr sz="1400" b="1" spc="60" dirty="0">
                <a:latin typeface="Calibri"/>
                <a:cs typeface="Calibri"/>
              </a:rPr>
              <a:t>Gas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30" dirty="0">
                <a:latin typeface="Calibri"/>
                <a:cs typeface="Calibri"/>
              </a:rPr>
              <a:t>yield</a:t>
            </a:r>
            <a:endParaRPr sz="1400">
              <a:latin typeface="Calibri"/>
              <a:cs typeface="Calibri"/>
            </a:endParaRPr>
          </a:p>
          <a:p>
            <a:pPr marL="111122" marR="5080" indent="-99058">
              <a:lnSpc>
                <a:spcPct val="113100"/>
              </a:lnSpc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dirty="0">
                <a:latin typeface="Calibri"/>
                <a:cs typeface="Calibri"/>
              </a:rPr>
              <a:t>Methane/tonne </a:t>
            </a:r>
            <a:r>
              <a:rPr sz="1400" b="1" spc="20" dirty="0">
                <a:latin typeface="Calibri"/>
                <a:cs typeface="Calibri"/>
              </a:rPr>
              <a:t>per  </a:t>
            </a:r>
            <a:r>
              <a:rPr sz="1400" b="1" spc="40" dirty="0">
                <a:latin typeface="Calibri"/>
                <a:cs typeface="Calibri"/>
              </a:rPr>
              <a:t>organic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ingredients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5169" y="5102860"/>
            <a:ext cx="1567180" cy="49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2" marR="5080" indent="-99058">
              <a:lnSpc>
                <a:spcPct val="113100"/>
              </a:lnSpc>
              <a:spcBef>
                <a:spcPts val="100"/>
              </a:spcBef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spc="15" dirty="0">
                <a:latin typeface="Calibri"/>
                <a:cs typeface="Calibri"/>
              </a:rPr>
              <a:t>Material </a:t>
            </a:r>
            <a:r>
              <a:rPr sz="1400" b="1" spc="35" dirty="0">
                <a:latin typeface="Calibri"/>
                <a:cs typeface="Calibri"/>
              </a:rPr>
              <a:t>contribu-  </a:t>
            </a:r>
            <a:r>
              <a:rPr sz="1400" b="1" spc="-15" dirty="0">
                <a:latin typeface="Calibri"/>
                <a:cs typeface="Calibri"/>
              </a:rPr>
              <a:t>tes </a:t>
            </a:r>
            <a:r>
              <a:rPr sz="1400" b="1" dirty="0">
                <a:latin typeface="Calibri"/>
                <a:cs typeface="Calibri"/>
              </a:rPr>
              <a:t>to the </a:t>
            </a:r>
            <a:r>
              <a:rPr sz="1400" b="1" spc="10" dirty="0">
                <a:latin typeface="Calibri"/>
                <a:cs typeface="Calibri"/>
              </a:rPr>
              <a:t>gas</a:t>
            </a:r>
            <a:r>
              <a:rPr sz="1400" b="1" spc="210" dirty="0">
                <a:latin typeface="Calibri"/>
                <a:cs typeface="Calibri"/>
              </a:rPr>
              <a:t> </a:t>
            </a:r>
            <a:r>
              <a:rPr sz="1400" b="1" spc="30" dirty="0">
                <a:latin typeface="Calibri"/>
                <a:cs typeface="Calibri"/>
              </a:rPr>
              <a:t>yield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25171" y="5585460"/>
            <a:ext cx="1762125" cy="74340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11122" indent="-98423">
              <a:spcBef>
                <a:spcPts val="320"/>
              </a:spcBef>
              <a:buChar char="-"/>
              <a:tabLst>
                <a:tab pos="121917" algn="l"/>
              </a:tabLst>
            </a:pPr>
            <a:r>
              <a:rPr sz="1400" b="1" spc="15" dirty="0">
                <a:latin typeface="Calibri"/>
                <a:cs typeface="Calibri"/>
              </a:rPr>
              <a:t>digestion</a:t>
            </a:r>
            <a:r>
              <a:rPr sz="1400" b="1" spc="65" dirty="0">
                <a:latin typeface="Calibri"/>
                <a:cs typeface="Calibri"/>
              </a:rPr>
              <a:t> </a:t>
            </a:r>
            <a:r>
              <a:rPr sz="1400" b="1" spc="10" dirty="0">
                <a:latin typeface="Calibri"/>
                <a:cs typeface="Calibri"/>
              </a:rPr>
              <a:t>time</a:t>
            </a:r>
            <a:endParaRPr sz="1400">
              <a:latin typeface="Calibri"/>
              <a:cs typeface="Calibri"/>
            </a:endParaRPr>
          </a:p>
          <a:p>
            <a:pPr marL="111122" marR="5080" indent="-98423">
              <a:lnSpc>
                <a:spcPct val="113100"/>
              </a:lnSpc>
              <a:buChar char="-"/>
              <a:tabLst>
                <a:tab pos="121917" algn="l"/>
              </a:tabLst>
            </a:pPr>
            <a:r>
              <a:rPr sz="1400" b="1" spc="35" dirty="0">
                <a:latin typeface="Calibri"/>
                <a:cs typeface="Calibri"/>
              </a:rPr>
              <a:t>Highest </a:t>
            </a:r>
            <a:r>
              <a:rPr sz="1400" b="1" spc="15" dirty="0">
                <a:latin typeface="Calibri"/>
                <a:cs typeface="Calibri"/>
              </a:rPr>
              <a:t>possible </a:t>
            </a:r>
            <a:r>
              <a:rPr sz="1400" b="1" spc="35" dirty="0">
                <a:latin typeface="Calibri"/>
                <a:cs typeface="Calibri"/>
              </a:rPr>
              <a:t>dry  </a:t>
            </a:r>
            <a:r>
              <a:rPr sz="1400" b="1" spc="5" dirty="0">
                <a:latin typeface="Calibri"/>
                <a:cs typeface="Calibri"/>
              </a:rPr>
              <a:t>matter </a:t>
            </a:r>
            <a:r>
              <a:rPr sz="1400" b="1" spc="15" dirty="0">
                <a:latin typeface="Calibri"/>
                <a:cs typeface="Calibri"/>
              </a:rPr>
              <a:t>level </a:t>
            </a:r>
            <a:r>
              <a:rPr sz="1400" b="1" spc="35" dirty="0">
                <a:latin typeface="Calibri"/>
                <a:cs typeface="Calibri"/>
              </a:rPr>
              <a:t>-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stirring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31771" y="5560060"/>
            <a:ext cx="1725295" cy="17077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spcBef>
                <a:spcPts val="320"/>
              </a:spcBef>
            </a:pPr>
            <a:r>
              <a:rPr sz="1400" b="1" spc="-10" dirty="0">
                <a:latin typeface="Gill Sans MT"/>
                <a:cs typeface="Gill Sans MT"/>
              </a:rPr>
              <a:t>The </a:t>
            </a:r>
            <a:r>
              <a:rPr sz="1400" b="1" spc="50" dirty="0">
                <a:latin typeface="Gill Sans MT"/>
                <a:cs typeface="Gill Sans MT"/>
              </a:rPr>
              <a:t>main</a:t>
            </a:r>
            <a:r>
              <a:rPr sz="1400" b="1" spc="40" dirty="0">
                <a:latin typeface="Gill Sans MT"/>
                <a:cs typeface="Gill Sans MT"/>
              </a:rPr>
              <a:t> </a:t>
            </a:r>
            <a:r>
              <a:rPr sz="1400" b="1" spc="65" dirty="0">
                <a:latin typeface="Gill Sans MT"/>
                <a:cs typeface="Gill Sans MT"/>
              </a:rPr>
              <a:t>focus:</a:t>
            </a:r>
            <a:endParaRPr sz="1400">
              <a:latin typeface="Gill Sans MT"/>
              <a:cs typeface="Gill Sans MT"/>
            </a:endParaRPr>
          </a:p>
          <a:p>
            <a:pPr marL="12700">
              <a:spcBef>
                <a:spcPts val="219"/>
              </a:spcBef>
            </a:pPr>
            <a:r>
              <a:rPr sz="1400" b="1" spc="25" dirty="0">
                <a:latin typeface="Calibri"/>
                <a:cs typeface="Calibri"/>
              </a:rPr>
              <a:t>Nutrients:</a:t>
            </a:r>
            <a:endParaRPr sz="1400">
              <a:latin typeface="Calibri"/>
              <a:cs typeface="Calibri"/>
            </a:endParaRPr>
          </a:p>
          <a:p>
            <a:pPr marL="12700">
              <a:spcBef>
                <a:spcPts val="219"/>
              </a:spcBef>
            </a:pPr>
            <a:r>
              <a:rPr sz="1400" b="1" spc="35" dirty="0">
                <a:latin typeface="Calibri"/>
                <a:cs typeface="Calibri"/>
              </a:rPr>
              <a:t>- </a:t>
            </a:r>
            <a:r>
              <a:rPr sz="1400" b="1" spc="40" dirty="0">
                <a:latin typeface="Calibri"/>
                <a:cs typeface="Calibri"/>
              </a:rPr>
              <a:t>Nitrogen</a:t>
            </a:r>
            <a:r>
              <a:rPr sz="1400" b="1" spc="50" dirty="0">
                <a:latin typeface="Calibri"/>
                <a:cs typeface="Calibri"/>
              </a:rPr>
              <a:t> </a:t>
            </a:r>
            <a:r>
              <a:rPr sz="1400" b="1" spc="75" dirty="0">
                <a:latin typeface="Calibri"/>
                <a:cs typeface="Calibri"/>
              </a:rPr>
              <a:t>(4.5-5.0%)</a:t>
            </a:r>
            <a:endParaRPr sz="1400">
              <a:latin typeface="Calibri"/>
              <a:cs typeface="Calibri"/>
            </a:endParaRPr>
          </a:p>
          <a:p>
            <a:pPr marL="111122" indent="-98423">
              <a:spcBef>
                <a:spcPts val="219"/>
              </a:spcBef>
              <a:buChar char="-"/>
              <a:tabLst>
                <a:tab pos="121917" algn="l"/>
              </a:tabLst>
            </a:pPr>
            <a:r>
              <a:rPr sz="1400" b="1" spc="20" dirty="0">
                <a:latin typeface="Calibri"/>
                <a:cs typeface="Calibri"/>
              </a:rPr>
              <a:t>phosphorus</a:t>
            </a:r>
            <a:endParaRPr sz="1400">
              <a:latin typeface="Calibri"/>
              <a:cs typeface="Calibri"/>
            </a:endParaRPr>
          </a:p>
          <a:p>
            <a:pPr marL="111122" indent="-98423">
              <a:spcBef>
                <a:spcPts val="219"/>
              </a:spcBef>
              <a:buChar char="-"/>
              <a:tabLst>
                <a:tab pos="121917" algn="l"/>
              </a:tabLst>
            </a:pPr>
            <a:r>
              <a:rPr sz="1400" b="1" spc="10" dirty="0">
                <a:latin typeface="Calibri"/>
                <a:cs typeface="Calibri"/>
              </a:rPr>
              <a:t>potassium</a:t>
            </a:r>
            <a:endParaRPr sz="1400">
              <a:latin typeface="Calibri"/>
              <a:cs typeface="Calibri"/>
            </a:endParaRPr>
          </a:p>
          <a:p>
            <a:pPr marL="111122" marR="182240" indent="-98423">
              <a:lnSpc>
                <a:spcPct val="113100"/>
              </a:lnSpc>
              <a:buChar char="-"/>
              <a:tabLst>
                <a:tab pos="121917" algn="l"/>
              </a:tabLst>
            </a:pPr>
            <a:r>
              <a:rPr sz="1400" b="1" spc="50" dirty="0">
                <a:latin typeface="Calibri"/>
                <a:cs typeface="Calibri"/>
              </a:rPr>
              <a:t>Carbon </a:t>
            </a:r>
            <a:r>
              <a:rPr sz="1400" b="1" spc="20" dirty="0">
                <a:latin typeface="Calibri"/>
                <a:cs typeface="Calibri"/>
              </a:rPr>
              <a:t>content </a:t>
            </a:r>
            <a:r>
              <a:rPr sz="1400" b="1" spc="35" dirty="0">
                <a:latin typeface="Calibri"/>
                <a:cs typeface="Calibri"/>
              </a:rPr>
              <a:t>in  </a:t>
            </a:r>
            <a:r>
              <a:rPr sz="1400" b="1" spc="15" dirty="0">
                <a:latin typeface="Calibri"/>
                <a:cs typeface="Calibri"/>
              </a:rPr>
              <a:t>residue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144671" y="4089401"/>
            <a:ext cx="440055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40052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46016" y="408940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7854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830221" y="3644901"/>
            <a:ext cx="1318895" cy="766877"/>
          </a:xfrm>
          <a:prstGeom prst="rect">
            <a:avLst/>
          </a:prstGeom>
          <a:solidFill>
            <a:srgbClr val="4F7A28"/>
          </a:solidFill>
          <a:ln w="1587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4449" marR="1270" indent="241294">
              <a:lnSpc>
                <a:spcPts val="1900"/>
              </a:lnSpc>
              <a:spcBef>
                <a:spcPts val="280"/>
              </a:spcBef>
            </a:pPr>
            <a:r>
              <a:rPr b="1" spc="25" dirty="0">
                <a:solidFill>
                  <a:srgbClr val="FFFFFF"/>
                </a:solidFill>
                <a:latin typeface="Calibri"/>
                <a:cs typeface="Calibri"/>
              </a:rPr>
              <a:t>Residue  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Load </a:t>
            </a:r>
            <a:r>
              <a:rPr sz="1600" b="1" spc="2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a.o.  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heavy</a:t>
            </a: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metals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33469" y="4394201"/>
            <a:ext cx="1524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30" dirty="0">
                <a:solidFill>
                  <a:srgbClr val="FFFFFF"/>
                </a:solidFill>
                <a:latin typeface="Calibri"/>
                <a:cs typeface="Calibri"/>
              </a:rPr>
              <a:t>()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03471" y="4914901"/>
            <a:ext cx="95948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To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110" dirty="0">
                <a:latin typeface="Calibri"/>
                <a:cs typeface="Calibri"/>
              </a:rPr>
              <a:t> </a:t>
            </a:r>
            <a:r>
              <a:rPr sz="1500" b="1" spc="25" dirty="0">
                <a:latin typeface="Calibri"/>
                <a:cs typeface="Calibri"/>
              </a:rPr>
              <a:t>field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52669" y="3949701"/>
            <a:ext cx="246253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To </a:t>
            </a:r>
            <a:r>
              <a:rPr sz="1500" b="1" spc="20" dirty="0">
                <a:latin typeface="Calibri"/>
                <a:cs typeface="Calibri"/>
              </a:rPr>
              <a:t>energy </a:t>
            </a:r>
            <a:r>
              <a:rPr sz="1500" b="1" spc="15" dirty="0">
                <a:latin typeface="Calibri"/>
                <a:cs typeface="Calibri"/>
              </a:rPr>
              <a:t>plant</a:t>
            </a:r>
            <a:r>
              <a:rPr sz="1500" b="1" spc="195" dirty="0">
                <a:latin typeface="Calibri"/>
                <a:cs typeface="Calibri"/>
              </a:rPr>
              <a:t> </a:t>
            </a:r>
            <a:r>
              <a:rPr sz="1500" b="1" spc="30" dirty="0">
                <a:latin typeface="Calibri"/>
                <a:cs typeface="Calibri"/>
              </a:rPr>
              <a:t>(combustion)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98671" y="3365500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87" y="0"/>
                </a:lnTo>
              </a:path>
            </a:pathLst>
          </a:custGeom>
          <a:ln w="254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30361" y="6072621"/>
            <a:ext cx="3239143" cy="145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619260" y="6032496"/>
            <a:ext cx="3061970" cy="1277620"/>
          </a:xfrm>
          <a:custGeom>
            <a:avLst/>
            <a:gdLst/>
            <a:ahLst/>
            <a:cxnLst/>
            <a:rect l="l" t="t" r="r" b="b"/>
            <a:pathLst>
              <a:path w="3061970" h="1277620">
                <a:moveTo>
                  <a:pt x="0" y="0"/>
                </a:moveTo>
                <a:lnTo>
                  <a:pt x="3061343" y="0"/>
                </a:lnTo>
                <a:lnTo>
                  <a:pt x="3061343" y="1277086"/>
                </a:lnTo>
                <a:lnTo>
                  <a:pt x="0" y="1277086"/>
                </a:lnTo>
                <a:lnTo>
                  <a:pt x="0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619260" y="5974081"/>
            <a:ext cx="3061970" cy="1299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181" marR="81278">
              <a:lnSpc>
                <a:spcPct val="122500"/>
              </a:lnSpc>
              <a:spcBef>
                <a:spcPts val="100"/>
              </a:spcBef>
            </a:pPr>
            <a:r>
              <a:rPr sz="1700" b="1" spc="70" dirty="0">
                <a:solidFill>
                  <a:srgbClr val="FFFFFF"/>
                </a:solidFill>
                <a:latin typeface="Gill Sans MT"/>
                <a:cs typeface="Gill Sans MT"/>
              </a:rPr>
              <a:t>Organic </a:t>
            </a:r>
            <a:r>
              <a:rPr sz="1700" b="1" spc="65" dirty="0">
                <a:solidFill>
                  <a:srgbClr val="FFFFFF"/>
                </a:solidFill>
                <a:latin typeface="Gill Sans MT"/>
                <a:cs typeface="Gill Sans MT"/>
              </a:rPr>
              <a:t>farming  </a:t>
            </a:r>
            <a:r>
              <a:rPr sz="1700" b="1" spc="70" dirty="0">
                <a:solidFill>
                  <a:srgbClr val="FFFFFF"/>
                </a:solidFill>
                <a:latin typeface="Gill Sans MT"/>
                <a:cs typeface="Gill Sans MT"/>
              </a:rPr>
              <a:t>Plougfree </a:t>
            </a:r>
            <a:r>
              <a:rPr sz="1700" b="1" spc="65" dirty="0">
                <a:solidFill>
                  <a:srgbClr val="FFFFFF"/>
                </a:solidFill>
                <a:latin typeface="Gill Sans MT"/>
                <a:cs typeface="Gill Sans MT"/>
              </a:rPr>
              <a:t>farming  </a:t>
            </a:r>
            <a:r>
              <a:rPr sz="1700" b="1" spc="70" dirty="0">
                <a:solidFill>
                  <a:srgbClr val="FFFFFF"/>
                </a:solidFill>
                <a:latin typeface="Gill Sans MT"/>
                <a:cs typeface="Gill Sans MT"/>
              </a:rPr>
              <a:t>Precision </a:t>
            </a:r>
            <a:r>
              <a:rPr sz="1700" b="1" spc="65" dirty="0">
                <a:solidFill>
                  <a:srgbClr val="FFFFFF"/>
                </a:solidFill>
                <a:latin typeface="Gill Sans MT"/>
                <a:cs typeface="Gill Sans MT"/>
              </a:rPr>
              <a:t>farming  </a:t>
            </a:r>
            <a:r>
              <a:rPr sz="1700" b="1" spc="60" dirty="0">
                <a:solidFill>
                  <a:srgbClr val="FFFFFF"/>
                </a:solidFill>
                <a:latin typeface="Gill Sans MT"/>
                <a:cs typeface="Gill Sans MT"/>
              </a:rPr>
              <a:t>Fertilizer/carbon</a:t>
            </a:r>
            <a:r>
              <a:rPr sz="1700" b="1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700" b="1" spc="40" dirty="0">
                <a:solidFill>
                  <a:srgbClr val="FFFFFF"/>
                </a:solidFill>
                <a:latin typeface="Gill Sans MT"/>
                <a:cs typeface="Gill Sans MT"/>
              </a:rPr>
              <a:t>cycle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758961" y="619505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189559" y="0"/>
                </a:moveTo>
                <a:lnTo>
                  <a:pt x="170509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929468" y="611123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0" y="0"/>
                </a:moveTo>
                <a:lnTo>
                  <a:pt x="0" y="167639"/>
                </a:lnTo>
                <a:lnTo>
                  <a:pt x="167639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8413" y="649985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189559" y="0"/>
                </a:moveTo>
                <a:lnTo>
                  <a:pt x="170509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38921" y="641603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0" y="0"/>
                </a:moveTo>
                <a:lnTo>
                  <a:pt x="0" y="167640"/>
                </a:lnTo>
                <a:lnTo>
                  <a:pt x="167640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58960" y="6772569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189559" y="0"/>
                </a:moveTo>
                <a:lnTo>
                  <a:pt x="170509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38919" y="6688749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0" y="0"/>
                </a:moveTo>
                <a:lnTo>
                  <a:pt x="0" y="167640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768413" y="7072631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>
                <a:moveTo>
                  <a:pt x="189559" y="0"/>
                </a:moveTo>
                <a:lnTo>
                  <a:pt x="170509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38920" y="698881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40">
                <a:moveTo>
                  <a:pt x="0" y="0"/>
                </a:moveTo>
                <a:lnTo>
                  <a:pt x="0" y="167639"/>
                </a:lnTo>
                <a:lnTo>
                  <a:pt x="167640" y="838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64302" y="4754205"/>
            <a:ext cx="2025129" cy="1124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853199" y="4714079"/>
            <a:ext cx="1861971" cy="888705"/>
          </a:xfrm>
          <a:prstGeom prst="rect">
            <a:avLst/>
          </a:prstGeom>
          <a:solidFill>
            <a:srgbClr val="70BF41"/>
          </a:solidFill>
        </p:spPr>
        <p:txBody>
          <a:bodyPr vert="horz" wrap="square" lIns="0" tIns="35560" rIns="0" bIns="0" rtlCol="0">
            <a:spAutoFit/>
          </a:bodyPr>
          <a:lstStyle/>
          <a:p>
            <a:pPr marL="56513">
              <a:spcBef>
                <a:spcPts val="280"/>
              </a:spcBef>
            </a:pPr>
            <a:r>
              <a:rPr sz="1700" b="1" spc="170" dirty="0">
                <a:latin typeface="Calibri"/>
                <a:cs typeface="Calibri"/>
              </a:rPr>
              <a:t>—&gt; </a:t>
            </a:r>
            <a:r>
              <a:rPr sz="1700" b="1" spc="95" dirty="0">
                <a:latin typeface="Calibri"/>
                <a:cs typeface="Calibri"/>
              </a:rPr>
              <a:t>High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spc="40" dirty="0">
                <a:latin typeface="Calibri"/>
                <a:cs typeface="Calibri"/>
              </a:rPr>
              <a:t>vicosity</a:t>
            </a:r>
            <a:endParaRPr sz="1700" dirty="0">
              <a:latin typeface="Calibri"/>
              <a:cs typeface="Calibri"/>
            </a:endParaRPr>
          </a:p>
          <a:p>
            <a:pPr marL="476872" marR="109853" indent="-420359">
              <a:lnSpc>
                <a:spcPct val="112700"/>
              </a:lnSpc>
            </a:pPr>
            <a:r>
              <a:rPr sz="1700" b="1" spc="170" dirty="0">
                <a:latin typeface="Calibri"/>
                <a:cs typeface="Calibri"/>
              </a:rPr>
              <a:t>—&gt; </a:t>
            </a:r>
            <a:r>
              <a:rPr sz="1700" b="1" spc="45" dirty="0">
                <a:latin typeface="Calibri"/>
                <a:cs typeface="Calibri"/>
              </a:rPr>
              <a:t>Thick</a:t>
            </a:r>
            <a:r>
              <a:rPr sz="1700" b="1" spc="-165" dirty="0">
                <a:latin typeface="Calibri"/>
                <a:cs typeface="Calibri"/>
              </a:rPr>
              <a:t> </a:t>
            </a:r>
            <a:r>
              <a:rPr sz="1700" b="1" spc="25" dirty="0">
                <a:latin typeface="Calibri"/>
                <a:cs typeface="Calibri"/>
              </a:rPr>
              <a:t>floating  </a:t>
            </a:r>
            <a:r>
              <a:rPr sz="1700" b="1" spc="10" dirty="0">
                <a:latin typeface="Calibri"/>
                <a:cs typeface="Calibri"/>
              </a:rPr>
              <a:t>layer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1" name="object 98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99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7285" y="2124486"/>
            <a:ext cx="8662690" cy="541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62536" y="2090710"/>
            <a:ext cx="8472805" cy="5222875"/>
          </a:xfrm>
          <a:custGeom>
            <a:avLst/>
            <a:gdLst/>
            <a:ahLst/>
            <a:cxnLst/>
            <a:rect l="l" t="t" r="r" b="b"/>
            <a:pathLst>
              <a:path w="8472805" h="5222875">
                <a:moveTo>
                  <a:pt x="0" y="0"/>
                </a:moveTo>
                <a:lnTo>
                  <a:pt x="8472190" y="0"/>
                </a:lnTo>
                <a:lnTo>
                  <a:pt x="8472190" y="5222833"/>
                </a:lnTo>
                <a:lnTo>
                  <a:pt x="0" y="5222833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2536" y="2090710"/>
            <a:ext cx="8472805" cy="5222875"/>
          </a:xfrm>
          <a:custGeom>
            <a:avLst/>
            <a:gdLst/>
            <a:ahLst/>
            <a:cxnLst/>
            <a:rect l="l" t="t" r="r" b="b"/>
            <a:pathLst>
              <a:path w="8472805" h="5222875">
                <a:moveTo>
                  <a:pt x="0" y="0"/>
                </a:moveTo>
                <a:lnTo>
                  <a:pt x="8472190" y="0"/>
                </a:lnTo>
                <a:lnTo>
                  <a:pt x="8472190" y="5222833"/>
                </a:lnTo>
                <a:lnTo>
                  <a:pt x="0" y="522283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4070" y="1225177"/>
            <a:ext cx="3547745" cy="80663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spcBef>
                <a:spcPts val="450"/>
              </a:spcBef>
            </a:pPr>
            <a:r>
              <a:rPr sz="3000" b="1" spc="-25" dirty="0">
                <a:latin typeface="Gill Sans MT"/>
                <a:cs typeface="Gill Sans MT"/>
              </a:rPr>
              <a:t>The </a:t>
            </a:r>
            <a:r>
              <a:rPr sz="3000" b="1" spc="165" dirty="0">
                <a:latin typeface="Gill Sans MT"/>
                <a:cs typeface="Gill Sans MT"/>
              </a:rPr>
              <a:t>biogas</a:t>
            </a:r>
            <a:r>
              <a:rPr sz="3000" b="1" spc="110" dirty="0">
                <a:latin typeface="Gill Sans MT"/>
                <a:cs typeface="Gill Sans MT"/>
              </a:rPr>
              <a:t> </a:t>
            </a:r>
            <a:r>
              <a:rPr sz="3000" b="1" spc="114" dirty="0">
                <a:latin typeface="Gill Sans MT"/>
                <a:cs typeface="Gill Sans MT"/>
              </a:rPr>
              <a:t>plant</a:t>
            </a:r>
            <a:endParaRPr sz="300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sz="1700" b="1" spc="15" dirty="0">
                <a:latin typeface="Calibri"/>
                <a:cs typeface="Calibri"/>
              </a:rPr>
              <a:t>The </a:t>
            </a:r>
            <a:r>
              <a:rPr sz="1700" b="1" spc="20" dirty="0">
                <a:latin typeface="Calibri"/>
                <a:cs typeface="Calibri"/>
              </a:rPr>
              <a:t>experiments </a:t>
            </a:r>
            <a:r>
              <a:rPr sz="1700" b="1" spc="-10" dirty="0">
                <a:latin typeface="Calibri"/>
                <a:cs typeface="Calibri"/>
              </a:rPr>
              <a:t>at </a:t>
            </a:r>
            <a:r>
              <a:rPr sz="1700" b="1" spc="40" dirty="0">
                <a:latin typeface="Calibri"/>
                <a:cs typeface="Calibri"/>
              </a:rPr>
              <a:t>Solrød </a:t>
            </a:r>
            <a:r>
              <a:rPr sz="1700" b="1" spc="35" dirty="0">
                <a:latin typeface="Calibri"/>
                <a:cs typeface="Calibri"/>
              </a:rPr>
              <a:t>Biogas</a:t>
            </a:r>
            <a:r>
              <a:rPr sz="1700" b="1" spc="225" dirty="0">
                <a:latin typeface="Calibri"/>
                <a:cs typeface="Calibri"/>
              </a:rPr>
              <a:t> </a:t>
            </a:r>
            <a:r>
              <a:rPr sz="1700" b="1" spc="25" dirty="0">
                <a:latin typeface="Calibri"/>
                <a:cs typeface="Calibri"/>
              </a:rPr>
              <a:t>A/S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6569" y="143438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44276" y="277415"/>
            <a:ext cx="536728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/>
              <a:t>recycling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9169" y="4533901"/>
            <a:ext cx="0" cy="2489835"/>
          </a:xfrm>
          <a:custGeom>
            <a:avLst/>
            <a:gdLst/>
            <a:ahLst/>
            <a:cxnLst/>
            <a:rect l="l" t="t" r="r" b="b"/>
            <a:pathLst>
              <a:path h="2489834">
                <a:moveTo>
                  <a:pt x="0" y="0"/>
                </a:moveTo>
                <a:lnTo>
                  <a:pt x="0" y="2489244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9169" y="4533901"/>
            <a:ext cx="0" cy="2527935"/>
          </a:xfrm>
          <a:custGeom>
            <a:avLst/>
            <a:gdLst/>
            <a:ahLst/>
            <a:cxnLst/>
            <a:rect l="l" t="t" r="r" b="b"/>
            <a:pathLst>
              <a:path h="2527934">
                <a:moveTo>
                  <a:pt x="0" y="0"/>
                </a:moveTo>
                <a:lnTo>
                  <a:pt x="0" y="2527548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32069" y="4127512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38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5769" y="4127512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0" y="0"/>
                </a:moveTo>
                <a:lnTo>
                  <a:pt x="952500" y="0"/>
                </a:lnTo>
              </a:path>
            </a:pathLst>
          </a:custGeom>
          <a:ln w="38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069" y="3289316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38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7669" y="3289316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381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9271" y="3251177"/>
            <a:ext cx="1102995" cy="0"/>
          </a:xfrm>
          <a:custGeom>
            <a:avLst/>
            <a:gdLst/>
            <a:ahLst/>
            <a:cxnLst/>
            <a:rect l="l" t="t" r="r" b="b"/>
            <a:pathLst>
              <a:path w="1102995">
                <a:moveTo>
                  <a:pt x="0" y="0"/>
                </a:moveTo>
                <a:lnTo>
                  <a:pt x="1102997" y="0"/>
                </a:lnTo>
              </a:path>
            </a:pathLst>
          </a:custGeom>
          <a:ln w="508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9270" y="2501903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636" y="0"/>
                </a:lnTo>
              </a:path>
            </a:pathLst>
          </a:custGeom>
          <a:ln w="3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9271" y="3949703"/>
            <a:ext cx="589915" cy="0"/>
          </a:xfrm>
          <a:custGeom>
            <a:avLst/>
            <a:gdLst/>
            <a:ahLst/>
            <a:cxnLst/>
            <a:rect l="l" t="t" r="r" b="b"/>
            <a:pathLst>
              <a:path w="589914">
                <a:moveTo>
                  <a:pt x="0" y="0"/>
                </a:moveTo>
                <a:lnTo>
                  <a:pt x="589336" y="0"/>
                </a:lnTo>
              </a:path>
            </a:pathLst>
          </a:custGeom>
          <a:ln w="3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9770" y="2946400"/>
            <a:ext cx="1079500" cy="596900"/>
          </a:xfrm>
          <a:custGeom>
            <a:avLst/>
            <a:gdLst/>
            <a:ahLst/>
            <a:cxnLst/>
            <a:rect l="l" t="t" r="r" b="b"/>
            <a:pathLst>
              <a:path w="1079500" h="596900">
                <a:moveTo>
                  <a:pt x="0" y="0"/>
                </a:moveTo>
                <a:lnTo>
                  <a:pt x="1079500" y="0"/>
                </a:lnTo>
                <a:lnTo>
                  <a:pt x="10795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29770" y="2184400"/>
            <a:ext cx="1079500" cy="596900"/>
          </a:xfrm>
          <a:custGeom>
            <a:avLst/>
            <a:gdLst/>
            <a:ahLst/>
            <a:cxnLst/>
            <a:rect l="l" t="t" r="r" b="b"/>
            <a:pathLst>
              <a:path w="1079500" h="596900">
                <a:moveTo>
                  <a:pt x="0" y="0"/>
                </a:moveTo>
                <a:lnTo>
                  <a:pt x="1079500" y="0"/>
                </a:lnTo>
                <a:lnTo>
                  <a:pt x="10795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7670" y="2844800"/>
            <a:ext cx="1270000" cy="787400"/>
          </a:xfrm>
          <a:custGeom>
            <a:avLst/>
            <a:gdLst/>
            <a:ahLst/>
            <a:cxnLst/>
            <a:rect l="l" t="t" r="r" b="b"/>
            <a:pathLst>
              <a:path w="1270000" h="787400">
                <a:moveTo>
                  <a:pt x="0" y="0"/>
                </a:moveTo>
                <a:lnTo>
                  <a:pt x="1270000" y="0"/>
                </a:lnTo>
                <a:lnTo>
                  <a:pt x="12700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7670" y="2844800"/>
            <a:ext cx="1270000" cy="787400"/>
          </a:xfrm>
          <a:custGeom>
            <a:avLst/>
            <a:gdLst/>
            <a:ahLst/>
            <a:cxnLst/>
            <a:rect l="l" t="t" r="r" b="b"/>
            <a:pathLst>
              <a:path w="1270000" h="787400">
                <a:moveTo>
                  <a:pt x="0" y="0"/>
                </a:moveTo>
                <a:lnTo>
                  <a:pt x="1270000" y="0"/>
                </a:lnTo>
                <a:lnTo>
                  <a:pt x="12700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9770" y="3708400"/>
            <a:ext cx="1079500" cy="596900"/>
          </a:xfrm>
          <a:custGeom>
            <a:avLst/>
            <a:gdLst/>
            <a:ahLst/>
            <a:cxnLst/>
            <a:rect l="l" t="t" r="r" b="b"/>
            <a:pathLst>
              <a:path w="1079500" h="596900">
                <a:moveTo>
                  <a:pt x="0" y="0"/>
                </a:moveTo>
                <a:lnTo>
                  <a:pt x="1079500" y="0"/>
                </a:lnTo>
                <a:lnTo>
                  <a:pt x="10795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553870" y="2857502"/>
            <a:ext cx="1169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50" dirty="0">
                <a:latin typeface="Calibri"/>
                <a:cs typeface="Calibri"/>
              </a:rPr>
              <a:t>Digester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95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93469" y="2489209"/>
            <a:ext cx="0" cy="3823335"/>
          </a:xfrm>
          <a:custGeom>
            <a:avLst/>
            <a:gdLst/>
            <a:ahLst/>
            <a:cxnLst/>
            <a:rect l="l" t="t" r="r" b="b"/>
            <a:pathLst>
              <a:path h="3823335">
                <a:moveTo>
                  <a:pt x="0" y="0"/>
                </a:moveTo>
                <a:lnTo>
                  <a:pt x="0" y="3822739"/>
                </a:lnTo>
              </a:path>
            </a:pathLst>
          </a:custGeom>
          <a:ln w="3175">
            <a:solidFill>
              <a:srgbClr val="EBEB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93469" y="2489209"/>
            <a:ext cx="0" cy="3823335"/>
          </a:xfrm>
          <a:custGeom>
            <a:avLst/>
            <a:gdLst/>
            <a:ahLst/>
            <a:cxnLst/>
            <a:rect l="l" t="t" r="r" b="b"/>
            <a:pathLst>
              <a:path h="3823335">
                <a:moveTo>
                  <a:pt x="0" y="0"/>
                </a:moveTo>
                <a:lnTo>
                  <a:pt x="0" y="382273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38269" y="2857500"/>
            <a:ext cx="1193800" cy="787400"/>
          </a:xfrm>
          <a:custGeom>
            <a:avLst/>
            <a:gdLst/>
            <a:ahLst/>
            <a:cxnLst/>
            <a:rect l="l" t="t" r="r" b="b"/>
            <a:pathLst>
              <a:path w="1193800" h="787400">
                <a:moveTo>
                  <a:pt x="0" y="0"/>
                </a:moveTo>
                <a:lnTo>
                  <a:pt x="1193800" y="0"/>
                </a:lnTo>
                <a:lnTo>
                  <a:pt x="11938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38269" y="2857500"/>
            <a:ext cx="1193800" cy="787400"/>
          </a:xfrm>
          <a:custGeom>
            <a:avLst/>
            <a:gdLst/>
            <a:ahLst/>
            <a:cxnLst/>
            <a:rect l="l" t="t" r="r" b="b"/>
            <a:pathLst>
              <a:path w="1193800" h="787400">
                <a:moveTo>
                  <a:pt x="0" y="0"/>
                </a:moveTo>
                <a:lnTo>
                  <a:pt x="1193800" y="0"/>
                </a:lnTo>
                <a:lnTo>
                  <a:pt x="11938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73469" y="2806700"/>
            <a:ext cx="1066800" cy="1727200"/>
          </a:xfrm>
          <a:custGeom>
            <a:avLst/>
            <a:gdLst/>
            <a:ahLst/>
            <a:cxnLst/>
            <a:rect l="l" t="t" r="r" b="b"/>
            <a:pathLst>
              <a:path w="1066800" h="1727200">
                <a:moveTo>
                  <a:pt x="0" y="0"/>
                </a:moveTo>
                <a:lnTo>
                  <a:pt x="1066800" y="0"/>
                </a:lnTo>
                <a:lnTo>
                  <a:pt x="1066800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973469" y="2806700"/>
            <a:ext cx="1066800" cy="1727200"/>
          </a:xfrm>
          <a:custGeom>
            <a:avLst/>
            <a:gdLst/>
            <a:ahLst/>
            <a:cxnLst/>
            <a:rect l="l" t="t" r="r" b="b"/>
            <a:pathLst>
              <a:path w="1066800" h="1727200">
                <a:moveTo>
                  <a:pt x="0" y="0"/>
                </a:moveTo>
                <a:lnTo>
                  <a:pt x="1066800" y="0"/>
                </a:lnTo>
                <a:lnTo>
                  <a:pt x="1066800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176669" y="2847340"/>
            <a:ext cx="689610" cy="549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597" marR="5080" indent="-88898">
              <a:lnSpc>
                <a:spcPct val="109400"/>
              </a:lnSpc>
              <a:spcBef>
                <a:spcPts val="100"/>
              </a:spcBef>
            </a:pPr>
            <a:r>
              <a:rPr sz="1600" b="1" spc="25" dirty="0">
                <a:latin typeface="Calibri"/>
                <a:cs typeface="Calibri"/>
              </a:rPr>
              <a:t>Sto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10" dirty="0">
                <a:latin typeface="Calibri"/>
                <a:cs typeface="Calibri"/>
              </a:rPr>
              <a:t>age  </a:t>
            </a:r>
            <a:r>
              <a:rPr sz="1600" b="1" spc="5" dirty="0">
                <a:latin typeface="Calibri"/>
                <a:cs typeface="Calibri"/>
              </a:rPr>
              <a:t>tanks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77670" y="3746500"/>
            <a:ext cx="1270000" cy="787400"/>
          </a:xfrm>
          <a:custGeom>
            <a:avLst/>
            <a:gdLst/>
            <a:ahLst/>
            <a:cxnLst/>
            <a:rect l="l" t="t" r="r" b="b"/>
            <a:pathLst>
              <a:path w="1270000" h="787400">
                <a:moveTo>
                  <a:pt x="0" y="0"/>
                </a:moveTo>
                <a:lnTo>
                  <a:pt x="1270000" y="0"/>
                </a:lnTo>
                <a:lnTo>
                  <a:pt x="12700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77670" y="3746502"/>
            <a:ext cx="1270000" cy="346249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1597">
              <a:spcBef>
                <a:spcPts val="300"/>
              </a:spcBef>
            </a:pPr>
            <a:r>
              <a:rPr sz="2000" b="1" spc="50" dirty="0">
                <a:latin typeface="Calibri"/>
                <a:cs typeface="Calibri"/>
              </a:rPr>
              <a:t>Digester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95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17069" y="3708401"/>
            <a:ext cx="1079500" cy="52578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39697">
              <a:lnSpc>
                <a:spcPts val="1910"/>
              </a:lnSpc>
              <a:spcBef>
                <a:spcPts val="500"/>
              </a:spcBef>
            </a:pPr>
            <a:r>
              <a:rPr sz="1600" b="1" spc="45" dirty="0">
                <a:latin typeface="Calibri"/>
                <a:cs typeface="Calibri"/>
              </a:rPr>
              <a:t>Deflaker</a:t>
            </a:r>
            <a:endParaRPr sz="1600">
              <a:latin typeface="Calibri"/>
              <a:cs typeface="Calibri"/>
            </a:endParaRPr>
          </a:p>
          <a:p>
            <a:pPr marL="165096">
              <a:lnSpc>
                <a:spcPts val="1670"/>
              </a:lnSpc>
            </a:pPr>
            <a:r>
              <a:rPr sz="1400" b="1" spc="40" dirty="0">
                <a:latin typeface="Calibri"/>
                <a:cs typeface="Calibri"/>
              </a:rPr>
              <a:t>Full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scale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17069" y="2184402"/>
            <a:ext cx="1079500" cy="512961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3495" algn="ctr">
              <a:lnSpc>
                <a:spcPts val="1910"/>
              </a:lnSpc>
              <a:spcBef>
                <a:spcPts val="400"/>
              </a:spcBef>
            </a:pPr>
            <a:r>
              <a:rPr sz="1600" b="1" spc="70" dirty="0">
                <a:latin typeface="Calibri"/>
                <a:cs typeface="Calibri"/>
              </a:rPr>
              <a:t>Gas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spc="45" dirty="0">
                <a:latin typeface="Calibri"/>
                <a:cs typeface="Calibri"/>
              </a:rPr>
              <a:t>mix</a:t>
            </a:r>
            <a:endParaRPr sz="1600">
              <a:latin typeface="Calibri"/>
              <a:cs typeface="Calibri"/>
            </a:endParaRPr>
          </a:p>
          <a:p>
            <a:pPr marL="20954" algn="ctr">
              <a:lnSpc>
                <a:spcPts val="1670"/>
              </a:lnSpc>
            </a:pPr>
            <a:r>
              <a:rPr sz="1400" b="1" spc="15" dirty="0">
                <a:latin typeface="Calibri"/>
                <a:cs typeface="Calibri"/>
              </a:rPr>
              <a:t>Experiments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83871" y="4775203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4">
                <a:moveTo>
                  <a:pt x="0" y="0"/>
                </a:moveTo>
                <a:lnTo>
                  <a:pt x="614736" y="0"/>
                </a:lnTo>
              </a:path>
            </a:pathLst>
          </a:custGeom>
          <a:ln w="3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04369" y="4457700"/>
            <a:ext cx="1079500" cy="596900"/>
          </a:xfrm>
          <a:custGeom>
            <a:avLst/>
            <a:gdLst/>
            <a:ahLst/>
            <a:cxnLst/>
            <a:rect l="l" t="t" r="r" b="b"/>
            <a:pathLst>
              <a:path w="1079500" h="596900">
                <a:moveTo>
                  <a:pt x="0" y="0"/>
                </a:moveTo>
                <a:lnTo>
                  <a:pt x="1079500" y="0"/>
                </a:lnTo>
                <a:lnTo>
                  <a:pt x="10795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17069" y="2946401"/>
            <a:ext cx="1079500" cy="512961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400"/>
              </a:spcBef>
            </a:pPr>
            <a:r>
              <a:rPr sz="1600" b="1" spc="35" dirty="0">
                <a:latin typeface="Calibri"/>
                <a:cs typeface="Calibri"/>
              </a:rPr>
              <a:t>Biobang</a:t>
            </a:r>
            <a:endParaRPr sz="1600">
              <a:latin typeface="Calibri"/>
              <a:cs typeface="Calibri"/>
            </a:endParaRPr>
          </a:p>
          <a:p>
            <a:pPr marL="6985" algn="ctr">
              <a:lnSpc>
                <a:spcPts val="1670"/>
              </a:lnSpc>
            </a:pPr>
            <a:r>
              <a:rPr sz="1400" b="1" spc="10" dirty="0">
                <a:latin typeface="Calibri"/>
                <a:cs typeface="Calibri"/>
              </a:rPr>
              <a:t>Investigated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83871" y="5549903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4">
                <a:moveTo>
                  <a:pt x="0" y="0"/>
                </a:moveTo>
                <a:lnTo>
                  <a:pt x="614736" y="0"/>
                </a:lnTo>
              </a:path>
            </a:pathLst>
          </a:custGeom>
          <a:ln w="3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4369" y="5245100"/>
            <a:ext cx="1079500" cy="596900"/>
          </a:xfrm>
          <a:custGeom>
            <a:avLst/>
            <a:gdLst/>
            <a:ahLst/>
            <a:cxnLst/>
            <a:rect l="l" t="t" r="r" b="b"/>
            <a:pathLst>
              <a:path w="1079500" h="596900">
                <a:moveTo>
                  <a:pt x="0" y="0"/>
                </a:moveTo>
                <a:lnTo>
                  <a:pt x="1079500" y="0"/>
                </a:lnTo>
                <a:lnTo>
                  <a:pt x="1079500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217069" y="5245102"/>
            <a:ext cx="1079500" cy="512961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499">
              <a:lnSpc>
                <a:spcPts val="1910"/>
              </a:lnSpc>
              <a:spcBef>
                <a:spcPts val="400"/>
              </a:spcBef>
            </a:pPr>
            <a:r>
              <a:rPr sz="1600" b="1" spc="165" dirty="0">
                <a:latin typeface="Calibri"/>
                <a:cs typeface="Calibri"/>
              </a:rPr>
              <a:t>AD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Boster</a:t>
            </a:r>
            <a:endParaRPr sz="1600">
              <a:latin typeface="Calibri"/>
              <a:cs typeface="Calibri"/>
            </a:endParaRPr>
          </a:p>
          <a:p>
            <a:pPr marL="63499">
              <a:lnSpc>
                <a:spcPts val="1670"/>
              </a:lnSpc>
            </a:pPr>
            <a:r>
              <a:rPr sz="1400" b="1" spc="10" dirty="0">
                <a:latin typeface="Calibri"/>
                <a:cs typeface="Calibri"/>
              </a:rPr>
              <a:t>Investigated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65269" y="2870201"/>
            <a:ext cx="971550" cy="51475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693" marR="5080" indent="-253994">
              <a:lnSpc>
                <a:spcPct val="104200"/>
              </a:lnSpc>
              <a:spcBef>
                <a:spcPts val="20"/>
              </a:spcBef>
            </a:pPr>
            <a:r>
              <a:rPr sz="1600" b="1" spc="40" dirty="0">
                <a:latin typeface="Calibri"/>
                <a:cs typeface="Calibri"/>
              </a:rPr>
              <a:t>S</a:t>
            </a:r>
            <a:r>
              <a:rPr sz="1600" b="1" spc="20" dirty="0">
                <a:latin typeface="Calibri"/>
                <a:cs typeface="Calibri"/>
              </a:rPr>
              <a:t>epa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15" dirty="0">
                <a:latin typeface="Calibri"/>
                <a:cs typeface="Calibri"/>
              </a:rPr>
              <a:t>ation  </a:t>
            </a:r>
            <a:r>
              <a:rPr sz="1600" b="1" spc="20" dirty="0">
                <a:latin typeface="Calibri"/>
                <a:cs typeface="Calibri"/>
              </a:rPr>
              <a:t>plant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38269" y="3771900"/>
            <a:ext cx="1193800" cy="787400"/>
          </a:xfrm>
          <a:custGeom>
            <a:avLst/>
            <a:gdLst/>
            <a:ahLst/>
            <a:cxnLst/>
            <a:rect l="l" t="t" r="r" b="b"/>
            <a:pathLst>
              <a:path w="1193800" h="787400">
                <a:moveTo>
                  <a:pt x="0" y="0"/>
                </a:moveTo>
                <a:lnTo>
                  <a:pt x="1193800" y="0"/>
                </a:lnTo>
                <a:lnTo>
                  <a:pt x="11938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8269" y="3771900"/>
            <a:ext cx="1193800" cy="787400"/>
          </a:xfrm>
          <a:custGeom>
            <a:avLst/>
            <a:gdLst/>
            <a:ahLst/>
            <a:cxnLst/>
            <a:rect l="l" t="t" r="r" b="b"/>
            <a:pathLst>
              <a:path w="1193800" h="787400">
                <a:moveTo>
                  <a:pt x="0" y="0"/>
                </a:moveTo>
                <a:lnTo>
                  <a:pt x="1193800" y="0"/>
                </a:lnTo>
                <a:lnTo>
                  <a:pt x="1193800" y="787400"/>
                </a:lnTo>
                <a:lnTo>
                  <a:pt x="0" y="787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65269" y="3784600"/>
            <a:ext cx="971550" cy="51475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66693" marR="5080" indent="-253994">
              <a:lnSpc>
                <a:spcPct val="104200"/>
              </a:lnSpc>
              <a:spcBef>
                <a:spcPts val="20"/>
              </a:spcBef>
            </a:pPr>
            <a:r>
              <a:rPr sz="1600" b="1" spc="40" dirty="0">
                <a:latin typeface="Calibri"/>
                <a:cs typeface="Calibri"/>
              </a:rPr>
              <a:t>S</a:t>
            </a:r>
            <a:r>
              <a:rPr sz="1600" b="1" spc="20" dirty="0">
                <a:latin typeface="Calibri"/>
                <a:cs typeface="Calibri"/>
              </a:rPr>
              <a:t>epa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15" dirty="0">
                <a:latin typeface="Calibri"/>
                <a:cs typeface="Calibri"/>
              </a:rPr>
              <a:t>ation  </a:t>
            </a:r>
            <a:r>
              <a:rPr sz="1600" b="1" spc="20" dirty="0">
                <a:latin typeface="Calibri"/>
                <a:cs typeface="Calibri"/>
              </a:rPr>
              <a:t>plant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17069" y="4457701"/>
            <a:ext cx="1079500" cy="512961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26997">
              <a:lnSpc>
                <a:spcPts val="1910"/>
              </a:lnSpc>
              <a:spcBef>
                <a:spcPts val="400"/>
              </a:spcBef>
            </a:pPr>
            <a:r>
              <a:rPr sz="1600" b="1" spc="45" dirty="0">
                <a:latin typeface="Calibri"/>
                <a:cs typeface="Calibri"/>
              </a:rPr>
              <a:t>Enzymer</a:t>
            </a:r>
            <a:endParaRPr sz="1600">
              <a:latin typeface="Calibri"/>
              <a:cs typeface="Calibri"/>
            </a:endParaRPr>
          </a:p>
          <a:p>
            <a:pPr marL="152396">
              <a:lnSpc>
                <a:spcPts val="1670"/>
              </a:lnSpc>
            </a:pPr>
            <a:r>
              <a:rPr sz="1400" b="1" spc="40" dirty="0">
                <a:latin typeface="Calibri"/>
                <a:cs typeface="Calibri"/>
              </a:rPr>
              <a:t>Full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25" dirty="0">
                <a:latin typeface="Calibri"/>
                <a:cs typeface="Calibri"/>
              </a:rPr>
              <a:t>scale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66161" y="2287215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4">
                <a:moveTo>
                  <a:pt x="238251" y="0"/>
                </a:moveTo>
                <a:lnTo>
                  <a:pt x="190967" y="0"/>
                </a:lnTo>
                <a:lnTo>
                  <a:pt x="144599" y="9716"/>
                </a:lnTo>
                <a:lnTo>
                  <a:pt x="100981" y="29150"/>
                </a:lnTo>
                <a:lnTo>
                  <a:pt x="61945" y="58301"/>
                </a:lnTo>
                <a:lnTo>
                  <a:pt x="30972" y="95041"/>
                </a:lnTo>
                <a:lnTo>
                  <a:pt x="10324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10324" y="267876"/>
                </a:lnTo>
                <a:lnTo>
                  <a:pt x="30972" y="308929"/>
                </a:lnTo>
                <a:lnTo>
                  <a:pt x="61945" y="345669"/>
                </a:lnTo>
                <a:lnTo>
                  <a:pt x="100981" y="374820"/>
                </a:lnTo>
                <a:lnTo>
                  <a:pt x="144599" y="394253"/>
                </a:lnTo>
                <a:lnTo>
                  <a:pt x="190967" y="403970"/>
                </a:lnTo>
                <a:lnTo>
                  <a:pt x="238251" y="403970"/>
                </a:lnTo>
                <a:lnTo>
                  <a:pt x="284618" y="394253"/>
                </a:lnTo>
                <a:lnTo>
                  <a:pt x="328236" y="374820"/>
                </a:lnTo>
                <a:lnTo>
                  <a:pt x="367273" y="345669"/>
                </a:lnTo>
                <a:lnTo>
                  <a:pt x="398245" y="308929"/>
                </a:lnTo>
                <a:lnTo>
                  <a:pt x="418894" y="267876"/>
                </a:lnTo>
                <a:lnTo>
                  <a:pt x="429218" y="224236"/>
                </a:lnTo>
                <a:lnTo>
                  <a:pt x="429218" y="179734"/>
                </a:lnTo>
                <a:lnTo>
                  <a:pt x="418894" y="136094"/>
                </a:lnTo>
                <a:lnTo>
                  <a:pt x="398245" y="95041"/>
                </a:lnTo>
                <a:lnTo>
                  <a:pt x="367273" y="58301"/>
                </a:lnTo>
                <a:lnTo>
                  <a:pt x="328236" y="29150"/>
                </a:lnTo>
                <a:lnTo>
                  <a:pt x="284618" y="9716"/>
                </a:lnTo>
                <a:lnTo>
                  <a:pt x="238251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66161" y="2287215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4">
                <a:moveTo>
                  <a:pt x="367273" y="58301"/>
                </a:moveTo>
                <a:lnTo>
                  <a:pt x="398246" y="95041"/>
                </a:lnTo>
                <a:lnTo>
                  <a:pt x="418894" y="136094"/>
                </a:lnTo>
                <a:lnTo>
                  <a:pt x="429218" y="179734"/>
                </a:lnTo>
                <a:lnTo>
                  <a:pt x="429218" y="224236"/>
                </a:lnTo>
                <a:lnTo>
                  <a:pt x="418894" y="267876"/>
                </a:lnTo>
                <a:lnTo>
                  <a:pt x="398246" y="308929"/>
                </a:lnTo>
                <a:lnTo>
                  <a:pt x="367273" y="345669"/>
                </a:lnTo>
                <a:lnTo>
                  <a:pt x="328237" y="374820"/>
                </a:lnTo>
                <a:lnTo>
                  <a:pt x="284618" y="394253"/>
                </a:lnTo>
                <a:lnTo>
                  <a:pt x="238251" y="403970"/>
                </a:lnTo>
                <a:lnTo>
                  <a:pt x="190967" y="403970"/>
                </a:lnTo>
                <a:lnTo>
                  <a:pt x="144600" y="394253"/>
                </a:lnTo>
                <a:lnTo>
                  <a:pt x="100981" y="374820"/>
                </a:lnTo>
                <a:lnTo>
                  <a:pt x="61945" y="345669"/>
                </a:lnTo>
                <a:lnTo>
                  <a:pt x="30972" y="308929"/>
                </a:lnTo>
                <a:lnTo>
                  <a:pt x="10324" y="267876"/>
                </a:lnTo>
                <a:lnTo>
                  <a:pt x="0" y="224236"/>
                </a:lnTo>
                <a:lnTo>
                  <a:pt x="0" y="179734"/>
                </a:lnTo>
                <a:lnTo>
                  <a:pt x="10324" y="136094"/>
                </a:lnTo>
                <a:lnTo>
                  <a:pt x="30972" y="95041"/>
                </a:lnTo>
                <a:lnTo>
                  <a:pt x="61945" y="58301"/>
                </a:lnTo>
                <a:lnTo>
                  <a:pt x="100981" y="29150"/>
                </a:lnTo>
                <a:lnTo>
                  <a:pt x="144600" y="9716"/>
                </a:lnTo>
                <a:lnTo>
                  <a:pt x="190967" y="0"/>
                </a:lnTo>
                <a:lnTo>
                  <a:pt x="238251" y="0"/>
                </a:lnTo>
                <a:lnTo>
                  <a:pt x="284618" y="9716"/>
                </a:lnTo>
                <a:lnTo>
                  <a:pt x="328237" y="29150"/>
                </a:lnTo>
                <a:lnTo>
                  <a:pt x="367273" y="583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766469" y="2298702"/>
            <a:ext cx="223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50" dirty="0"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66161" y="3036515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5">
                <a:moveTo>
                  <a:pt x="238251" y="0"/>
                </a:moveTo>
                <a:lnTo>
                  <a:pt x="190967" y="0"/>
                </a:lnTo>
                <a:lnTo>
                  <a:pt x="144599" y="9716"/>
                </a:lnTo>
                <a:lnTo>
                  <a:pt x="100981" y="29150"/>
                </a:lnTo>
                <a:lnTo>
                  <a:pt x="61945" y="58301"/>
                </a:lnTo>
                <a:lnTo>
                  <a:pt x="30972" y="95041"/>
                </a:lnTo>
                <a:lnTo>
                  <a:pt x="10324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10324" y="267876"/>
                </a:lnTo>
                <a:lnTo>
                  <a:pt x="30972" y="308929"/>
                </a:lnTo>
                <a:lnTo>
                  <a:pt x="61945" y="345669"/>
                </a:lnTo>
                <a:lnTo>
                  <a:pt x="100981" y="374820"/>
                </a:lnTo>
                <a:lnTo>
                  <a:pt x="144599" y="394253"/>
                </a:lnTo>
                <a:lnTo>
                  <a:pt x="190967" y="403970"/>
                </a:lnTo>
                <a:lnTo>
                  <a:pt x="238251" y="403970"/>
                </a:lnTo>
                <a:lnTo>
                  <a:pt x="284618" y="394253"/>
                </a:lnTo>
                <a:lnTo>
                  <a:pt x="328236" y="374820"/>
                </a:lnTo>
                <a:lnTo>
                  <a:pt x="367273" y="345669"/>
                </a:lnTo>
                <a:lnTo>
                  <a:pt x="398245" y="308929"/>
                </a:lnTo>
                <a:lnTo>
                  <a:pt x="418894" y="267876"/>
                </a:lnTo>
                <a:lnTo>
                  <a:pt x="429218" y="224236"/>
                </a:lnTo>
                <a:lnTo>
                  <a:pt x="429218" y="179734"/>
                </a:lnTo>
                <a:lnTo>
                  <a:pt x="418894" y="136094"/>
                </a:lnTo>
                <a:lnTo>
                  <a:pt x="398245" y="95041"/>
                </a:lnTo>
                <a:lnTo>
                  <a:pt x="367273" y="58301"/>
                </a:lnTo>
                <a:lnTo>
                  <a:pt x="328236" y="29150"/>
                </a:lnTo>
                <a:lnTo>
                  <a:pt x="284618" y="9716"/>
                </a:lnTo>
                <a:lnTo>
                  <a:pt x="238251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66161" y="3036515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5">
                <a:moveTo>
                  <a:pt x="367273" y="58301"/>
                </a:moveTo>
                <a:lnTo>
                  <a:pt x="398246" y="95041"/>
                </a:lnTo>
                <a:lnTo>
                  <a:pt x="418894" y="136094"/>
                </a:lnTo>
                <a:lnTo>
                  <a:pt x="429218" y="179734"/>
                </a:lnTo>
                <a:lnTo>
                  <a:pt x="429218" y="224236"/>
                </a:lnTo>
                <a:lnTo>
                  <a:pt x="418894" y="267876"/>
                </a:lnTo>
                <a:lnTo>
                  <a:pt x="398246" y="308929"/>
                </a:lnTo>
                <a:lnTo>
                  <a:pt x="367273" y="345669"/>
                </a:lnTo>
                <a:lnTo>
                  <a:pt x="328237" y="374820"/>
                </a:lnTo>
                <a:lnTo>
                  <a:pt x="284618" y="394253"/>
                </a:lnTo>
                <a:lnTo>
                  <a:pt x="238251" y="403970"/>
                </a:lnTo>
                <a:lnTo>
                  <a:pt x="190967" y="403970"/>
                </a:lnTo>
                <a:lnTo>
                  <a:pt x="144600" y="394253"/>
                </a:lnTo>
                <a:lnTo>
                  <a:pt x="100981" y="374820"/>
                </a:lnTo>
                <a:lnTo>
                  <a:pt x="61945" y="345669"/>
                </a:lnTo>
                <a:lnTo>
                  <a:pt x="30972" y="308929"/>
                </a:lnTo>
                <a:lnTo>
                  <a:pt x="10324" y="267876"/>
                </a:lnTo>
                <a:lnTo>
                  <a:pt x="0" y="224236"/>
                </a:lnTo>
                <a:lnTo>
                  <a:pt x="0" y="179734"/>
                </a:lnTo>
                <a:lnTo>
                  <a:pt x="10324" y="136094"/>
                </a:lnTo>
                <a:lnTo>
                  <a:pt x="30972" y="95041"/>
                </a:lnTo>
                <a:lnTo>
                  <a:pt x="61945" y="58301"/>
                </a:lnTo>
                <a:lnTo>
                  <a:pt x="100981" y="29150"/>
                </a:lnTo>
                <a:lnTo>
                  <a:pt x="144600" y="9716"/>
                </a:lnTo>
                <a:lnTo>
                  <a:pt x="190967" y="0"/>
                </a:lnTo>
                <a:lnTo>
                  <a:pt x="238251" y="0"/>
                </a:lnTo>
                <a:lnTo>
                  <a:pt x="284618" y="9716"/>
                </a:lnTo>
                <a:lnTo>
                  <a:pt x="328237" y="29150"/>
                </a:lnTo>
                <a:lnTo>
                  <a:pt x="367273" y="583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753769" y="3060702"/>
            <a:ext cx="2235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50" dirty="0"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51833" y="37342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1833" y="37342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626771" y="3733801"/>
            <a:ext cx="5467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04" dirty="0">
                <a:latin typeface="Calibri"/>
                <a:cs typeface="Calibri"/>
              </a:rPr>
              <a:t>U+V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39133" y="45851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39133" y="45851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614070" y="4584701"/>
            <a:ext cx="5467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04" dirty="0">
                <a:latin typeface="Calibri"/>
                <a:cs typeface="Calibri"/>
              </a:rPr>
              <a:t>U+V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88633" y="3073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88633" y="3073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001669" y="3086101"/>
            <a:ext cx="476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145" dirty="0">
                <a:latin typeface="Calibri"/>
                <a:cs typeface="Calibri"/>
              </a:rPr>
              <a:t>V+F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123833" y="3073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23833" y="3073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236869" y="3086101"/>
            <a:ext cx="476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145" dirty="0">
                <a:latin typeface="Calibri"/>
                <a:cs typeface="Calibri"/>
              </a:rPr>
              <a:t>V+F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888633" y="38993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88633" y="38993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001669" y="3911601"/>
            <a:ext cx="476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145" dirty="0">
                <a:latin typeface="Calibri"/>
                <a:cs typeface="Calibri"/>
              </a:rPr>
              <a:t>V+F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123833" y="38993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23833" y="38993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236869" y="3911601"/>
            <a:ext cx="476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145" dirty="0">
                <a:latin typeface="Calibri"/>
                <a:cs typeface="Calibri"/>
              </a:rPr>
              <a:t>V+F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554641" y="8000933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688" y="0"/>
                </a:lnTo>
              </a:path>
            </a:pathLst>
          </a:custGeom>
          <a:ln w="5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246837" y="7810394"/>
            <a:ext cx="2308225" cy="252633"/>
          </a:xfrm>
          <a:prstGeom prst="rect">
            <a:avLst/>
          </a:prstGeom>
          <a:solidFill>
            <a:srgbClr val="F5D328"/>
          </a:solidFill>
        </p:spPr>
        <p:txBody>
          <a:bodyPr vert="horz" wrap="square" lIns="0" tIns="36830" rIns="0" bIns="0" rtlCol="0">
            <a:spAutoFit/>
          </a:bodyPr>
          <a:lstStyle/>
          <a:p>
            <a:pPr marL="234309">
              <a:spcBef>
                <a:spcPts val="290"/>
              </a:spcBef>
            </a:pPr>
            <a:r>
              <a:rPr sz="1400" b="1" spc="30" dirty="0">
                <a:latin typeface="Calibri"/>
                <a:cs typeface="Calibri"/>
              </a:rPr>
              <a:t>Supply </a:t>
            </a:r>
            <a:r>
              <a:rPr sz="1400" b="1" spc="10" dirty="0">
                <a:latin typeface="Calibri"/>
                <a:cs typeface="Calibri"/>
              </a:rPr>
              <a:t>of </a:t>
            </a:r>
            <a:r>
              <a:rPr sz="1400" b="1" spc="30" dirty="0">
                <a:latin typeface="Calibri"/>
                <a:cs typeface="Calibri"/>
              </a:rPr>
              <a:t>normal</a:t>
            </a:r>
            <a:r>
              <a:rPr sz="1400" b="1" spc="140" dirty="0">
                <a:latin typeface="Calibri"/>
                <a:cs typeface="Calibri"/>
              </a:rPr>
              <a:t> </a:t>
            </a:r>
            <a:r>
              <a:rPr sz="1400" b="1" spc="15" dirty="0">
                <a:latin typeface="Calibri"/>
                <a:cs typeface="Calibri"/>
              </a:rPr>
              <a:t>material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110835" y="5194893"/>
            <a:ext cx="4384675" cy="2238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07670" y="5130800"/>
            <a:ext cx="4191000" cy="2044700"/>
          </a:xfrm>
          <a:custGeom>
            <a:avLst/>
            <a:gdLst/>
            <a:ahLst/>
            <a:cxnLst/>
            <a:rect l="l" t="t" r="r" b="b"/>
            <a:pathLst>
              <a:path w="4191000" h="2044700">
                <a:moveTo>
                  <a:pt x="0" y="0"/>
                </a:moveTo>
                <a:lnTo>
                  <a:pt x="4191000" y="0"/>
                </a:lnTo>
                <a:lnTo>
                  <a:pt x="4191000" y="2044700"/>
                </a:lnTo>
                <a:lnTo>
                  <a:pt x="0" y="20447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>
              <a:alpha val="495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07670" y="5130800"/>
            <a:ext cx="4191000" cy="2044700"/>
          </a:xfrm>
          <a:custGeom>
            <a:avLst/>
            <a:gdLst/>
            <a:ahLst/>
            <a:cxnLst/>
            <a:rect l="l" t="t" r="r" b="b"/>
            <a:pathLst>
              <a:path w="4191000" h="2044700">
                <a:moveTo>
                  <a:pt x="0" y="0"/>
                </a:moveTo>
                <a:lnTo>
                  <a:pt x="4191000" y="0"/>
                </a:lnTo>
                <a:lnTo>
                  <a:pt x="4191000" y="2044700"/>
                </a:lnTo>
                <a:lnTo>
                  <a:pt x="0" y="20447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170070" y="5308601"/>
            <a:ext cx="31597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600" b="1" spc="55" dirty="0">
                <a:latin typeface="Calibri"/>
                <a:cs typeface="Calibri"/>
              </a:rPr>
              <a:t>Collection </a:t>
            </a:r>
            <a:r>
              <a:rPr sz="1600" b="1" spc="25" dirty="0">
                <a:latin typeface="Calibri"/>
                <a:cs typeface="Calibri"/>
              </a:rPr>
              <a:t>for </a:t>
            </a:r>
            <a:r>
              <a:rPr sz="1600" b="1" spc="20" dirty="0">
                <a:latin typeface="Calibri"/>
                <a:cs typeface="Calibri"/>
              </a:rPr>
              <a:t>digestion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experiment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170071" y="5816600"/>
            <a:ext cx="3198495" cy="115518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R="43179">
              <a:lnSpc>
                <a:spcPct val="104200"/>
              </a:lnSpc>
              <a:spcBef>
                <a:spcPts val="20"/>
              </a:spcBef>
            </a:pPr>
            <a:r>
              <a:rPr sz="1600" b="1" spc="55" dirty="0">
                <a:latin typeface="Calibri"/>
                <a:cs typeface="Calibri"/>
              </a:rPr>
              <a:t>Collection </a:t>
            </a:r>
            <a:r>
              <a:rPr sz="1600" b="1" spc="25" dirty="0">
                <a:latin typeface="Calibri"/>
                <a:cs typeface="Calibri"/>
              </a:rPr>
              <a:t>for </a:t>
            </a:r>
            <a:r>
              <a:rPr sz="1600" b="1" spc="20" dirty="0">
                <a:latin typeface="Calibri"/>
                <a:cs typeface="Calibri"/>
              </a:rPr>
              <a:t>digestion experiment  and </a:t>
            </a:r>
            <a:r>
              <a:rPr sz="1600" b="1" spc="25" dirty="0">
                <a:latin typeface="Calibri"/>
                <a:cs typeface="Calibri"/>
              </a:rPr>
              <a:t>for </a:t>
            </a:r>
            <a:r>
              <a:rPr sz="1600" b="1" spc="30" dirty="0">
                <a:latin typeface="Calibri"/>
                <a:cs typeface="Calibri"/>
              </a:rPr>
              <a:t>viscosity</a:t>
            </a:r>
            <a:r>
              <a:rPr sz="1600" b="1" spc="185" dirty="0">
                <a:latin typeface="Calibri"/>
                <a:cs typeface="Calibri"/>
              </a:rPr>
              <a:t> </a:t>
            </a:r>
            <a:r>
              <a:rPr sz="1600" b="1" spc="10" dirty="0">
                <a:latin typeface="Calibri"/>
                <a:cs typeface="Calibri"/>
              </a:rPr>
              <a:t>measurement</a:t>
            </a:r>
            <a:endParaRPr sz="1600">
              <a:latin typeface="Calibri"/>
              <a:cs typeface="Calibri"/>
            </a:endParaRPr>
          </a:p>
          <a:p>
            <a:pPr marR="5080">
              <a:lnSpc>
                <a:spcPct val="104200"/>
              </a:lnSpc>
              <a:spcBef>
                <a:spcPts val="994"/>
              </a:spcBef>
            </a:pPr>
            <a:r>
              <a:rPr sz="1600" b="1" spc="55" dirty="0">
                <a:latin typeface="Calibri"/>
                <a:cs typeface="Calibri"/>
              </a:rPr>
              <a:t>Collection </a:t>
            </a:r>
            <a:r>
              <a:rPr sz="1600" b="1" spc="25" dirty="0">
                <a:latin typeface="Calibri"/>
                <a:cs typeface="Calibri"/>
              </a:rPr>
              <a:t>for </a:t>
            </a:r>
            <a:r>
              <a:rPr sz="1600" b="1" spc="30" dirty="0">
                <a:latin typeface="Calibri"/>
                <a:cs typeface="Calibri"/>
              </a:rPr>
              <a:t>viscosity </a:t>
            </a:r>
            <a:r>
              <a:rPr sz="1600" b="1" spc="15" dirty="0">
                <a:latin typeface="Calibri"/>
                <a:cs typeface="Calibri"/>
              </a:rPr>
              <a:t>measure-  </a:t>
            </a:r>
            <a:r>
              <a:rPr sz="1600" b="1" spc="5" dirty="0">
                <a:latin typeface="Calibri"/>
                <a:cs typeface="Calibri"/>
              </a:rPr>
              <a:t>ment </a:t>
            </a:r>
            <a:r>
              <a:rPr sz="1600" b="1" spc="25" dirty="0">
                <a:latin typeface="Calibri"/>
                <a:cs typeface="Calibri"/>
              </a:rPr>
              <a:t>&amp; floating </a:t>
            </a:r>
            <a:r>
              <a:rPr sz="1600" b="1" spc="10" dirty="0">
                <a:latin typeface="Calibri"/>
                <a:cs typeface="Calibri"/>
              </a:rPr>
              <a:t>layer</a:t>
            </a:r>
            <a:r>
              <a:rPr sz="1600" b="1" spc="229" dirty="0">
                <a:latin typeface="Calibri"/>
                <a:cs typeface="Calibri"/>
              </a:rPr>
              <a:t> </a:t>
            </a:r>
            <a:r>
              <a:rPr sz="1600" b="1" spc="20" dirty="0">
                <a:latin typeface="Calibri"/>
                <a:cs typeface="Calibri"/>
              </a:rPr>
              <a:t>determination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475662" y="5297116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5">
                <a:moveTo>
                  <a:pt x="238252" y="0"/>
                </a:moveTo>
                <a:lnTo>
                  <a:pt x="190968" y="0"/>
                </a:lnTo>
                <a:lnTo>
                  <a:pt x="144600" y="9716"/>
                </a:lnTo>
                <a:lnTo>
                  <a:pt x="100982" y="29150"/>
                </a:lnTo>
                <a:lnTo>
                  <a:pt x="61945" y="58301"/>
                </a:lnTo>
                <a:lnTo>
                  <a:pt x="30972" y="95041"/>
                </a:lnTo>
                <a:lnTo>
                  <a:pt x="10324" y="136094"/>
                </a:lnTo>
                <a:lnTo>
                  <a:pt x="0" y="179734"/>
                </a:lnTo>
                <a:lnTo>
                  <a:pt x="0" y="224236"/>
                </a:lnTo>
                <a:lnTo>
                  <a:pt x="10324" y="267876"/>
                </a:lnTo>
                <a:lnTo>
                  <a:pt x="30972" y="308929"/>
                </a:lnTo>
                <a:lnTo>
                  <a:pt x="61945" y="345669"/>
                </a:lnTo>
                <a:lnTo>
                  <a:pt x="100982" y="374820"/>
                </a:lnTo>
                <a:lnTo>
                  <a:pt x="144600" y="394253"/>
                </a:lnTo>
                <a:lnTo>
                  <a:pt x="190968" y="403970"/>
                </a:lnTo>
                <a:lnTo>
                  <a:pt x="238252" y="403970"/>
                </a:lnTo>
                <a:lnTo>
                  <a:pt x="284619" y="394253"/>
                </a:lnTo>
                <a:lnTo>
                  <a:pt x="328237" y="374820"/>
                </a:lnTo>
                <a:lnTo>
                  <a:pt x="367274" y="345669"/>
                </a:lnTo>
                <a:lnTo>
                  <a:pt x="398246" y="308929"/>
                </a:lnTo>
                <a:lnTo>
                  <a:pt x="418895" y="267876"/>
                </a:lnTo>
                <a:lnTo>
                  <a:pt x="429219" y="224236"/>
                </a:lnTo>
                <a:lnTo>
                  <a:pt x="429219" y="179734"/>
                </a:lnTo>
                <a:lnTo>
                  <a:pt x="418895" y="136094"/>
                </a:lnTo>
                <a:lnTo>
                  <a:pt x="398246" y="95041"/>
                </a:lnTo>
                <a:lnTo>
                  <a:pt x="367274" y="58301"/>
                </a:lnTo>
                <a:lnTo>
                  <a:pt x="328237" y="29150"/>
                </a:lnTo>
                <a:lnTo>
                  <a:pt x="284619" y="9716"/>
                </a:lnTo>
                <a:lnTo>
                  <a:pt x="238252" y="0"/>
                </a:lnTo>
                <a:close/>
              </a:path>
            </a:pathLst>
          </a:custGeom>
          <a:solidFill>
            <a:srgbClr val="FFF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75662" y="5297116"/>
            <a:ext cx="429259" cy="404495"/>
          </a:xfrm>
          <a:custGeom>
            <a:avLst/>
            <a:gdLst/>
            <a:ahLst/>
            <a:cxnLst/>
            <a:rect l="l" t="t" r="r" b="b"/>
            <a:pathLst>
              <a:path w="429260" h="404495">
                <a:moveTo>
                  <a:pt x="367273" y="58301"/>
                </a:moveTo>
                <a:lnTo>
                  <a:pt x="398246" y="95041"/>
                </a:lnTo>
                <a:lnTo>
                  <a:pt x="418894" y="136094"/>
                </a:lnTo>
                <a:lnTo>
                  <a:pt x="429218" y="179734"/>
                </a:lnTo>
                <a:lnTo>
                  <a:pt x="429218" y="224236"/>
                </a:lnTo>
                <a:lnTo>
                  <a:pt x="418894" y="267876"/>
                </a:lnTo>
                <a:lnTo>
                  <a:pt x="398246" y="308929"/>
                </a:lnTo>
                <a:lnTo>
                  <a:pt x="367273" y="345669"/>
                </a:lnTo>
                <a:lnTo>
                  <a:pt x="328237" y="374820"/>
                </a:lnTo>
                <a:lnTo>
                  <a:pt x="284618" y="394253"/>
                </a:lnTo>
                <a:lnTo>
                  <a:pt x="238251" y="403970"/>
                </a:lnTo>
                <a:lnTo>
                  <a:pt x="190967" y="403970"/>
                </a:lnTo>
                <a:lnTo>
                  <a:pt x="144600" y="394253"/>
                </a:lnTo>
                <a:lnTo>
                  <a:pt x="100981" y="374820"/>
                </a:lnTo>
                <a:lnTo>
                  <a:pt x="61945" y="345669"/>
                </a:lnTo>
                <a:lnTo>
                  <a:pt x="30972" y="308929"/>
                </a:lnTo>
                <a:lnTo>
                  <a:pt x="10324" y="267876"/>
                </a:lnTo>
                <a:lnTo>
                  <a:pt x="0" y="224236"/>
                </a:lnTo>
                <a:lnTo>
                  <a:pt x="0" y="179734"/>
                </a:lnTo>
                <a:lnTo>
                  <a:pt x="10324" y="136094"/>
                </a:lnTo>
                <a:lnTo>
                  <a:pt x="30972" y="95041"/>
                </a:lnTo>
                <a:lnTo>
                  <a:pt x="61945" y="58301"/>
                </a:lnTo>
                <a:lnTo>
                  <a:pt x="100981" y="29150"/>
                </a:lnTo>
                <a:lnTo>
                  <a:pt x="144600" y="9716"/>
                </a:lnTo>
                <a:lnTo>
                  <a:pt x="190967" y="0"/>
                </a:lnTo>
                <a:lnTo>
                  <a:pt x="238251" y="0"/>
                </a:lnTo>
                <a:lnTo>
                  <a:pt x="284618" y="9716"/>
                </a:lnTo>
                <a:lnTo>
                  <a:pt x="328237" y="29150"/>
                </a:lnTo>
                <a:lnTo>
                  <a:pt x="367273" y="583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585869" y="5308602"/>
            <a:ext cx="2108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000" b="1" spc="250" dirty="0">
                <a:latin typeface="Calibri"/>
                <a:cs typeface="Calibri"/>
              </a:rPr>
              <a:t>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374035" y="58932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7" y="0"/>
                </a:moveTo>
                <a:lnTo>
                  <a:pt x="323626" y="0"/>
                </a:lnTo>
                <a:lnTo>
                  <a:pt x="275286" y="3934"/>
                </a:lnTo>
                <a:lnTo>
                  <a:pt x="228093" y="11804"/>
                </a:lnTo>
                <a:lnTo>
                  <a:pt x="182810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0" y="381806"/>
                </a:lnTo>
                <a:lnTo>
                  <a:pt x="228093" y="393611"/>
                </a:lnTo>
                <a:lnTo>
                  <a:pt x="275286" y="401481"/>
                </a:lnTo>
                <a:lnTo>
                  <a:pt x="323626" y="405416"/>
                </a:lnTo>
                <a:lnTo>
                  <a:pt x="372347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5" y="318249"/>
                </a:lnTo>
                <a:lnTo>
                  <a:pt x="665664" y="287266"/>
                </a:lnTo>
                <a:lnTo>
                  <a:pt x="685870" y="254254"/>
                </a:lnTo>
                <a:lnTo>
                  <a:pt x="695973" y="220025"/>
                </a:lnTo>
                <a:lnTo>
                  <a:pt x="695973" y="185390"/>
                </a:lnTo>
                <a:lnTo>
                  <a:pt x="665664" y="118149"/>
                </a:lnTo>
                <a:lnTo>
                  <a:pt x="635355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7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374035" y="58932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48635" y="6566394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5">
                <a:moveTo>
                  <a:pt x="372347" y="0"/>
                </a:moveTo>
                <a:lnTo>
                  <a:pt x="323626" y="0"/>
                </a:lnTo>
                <a:lnTo>
                  <a:pt x="275286" y="3934"/>
                </a:lnTo>
                <a:lnTo>
                  <a:pt x="228093" y="11804"/>
                </a:lnTo>
                <a:lnTo>
                  <a:pt x="182810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0" y="381806"/>
                </a:lnTo>
                <a:lnTo>
                  <a:pt x="228093" y="393611"/>
                </a:lnTo>
                <a:lnTo>
                  <a:pt x="275286" y="401481"/>
                </a:lnTo>
                <a:lnTo>
                  <a:pt x="323626" y="405416"/>
                </a:lnTo>
                <a:lnTo>
                  <a:pt x="372347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5" y="318249"/>
                </a:lnTo>
                <a:lnTo>
                  <a:pt x="665664" y="287266"/>
                </a:lnTo>
                <a:lnTo>
                  <a:pt x="685870" y="254255"/>
                </a:lnTo>
                <a:lnTo>
                  <a:pt x="695973" y="220025"/>
                </a:lnTo>
                <a:lnTo>
                  <a:pt x="695973" y="185390"/>
                </a:lnTo>
                <a:lnTo>
                  <a:pt x="665664" y="118149"/>
                </a:lnTo>
                <a:lnTo>
                  <a:pt x="635355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7" y="0"/>
                </a:lnTo>
                <a:close/>
              </a:path>
            </a:pathLst>
          </a:custGeom>
          <a:solidFill>
            <a:srgbClr val="D2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348635" y="6566394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5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7471571" y="5892801"/>
            <a:ext cx="53403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2000" b="1" spc="204" dirty="0">
                <a:latin typeface="Calibri"/>
                <a:cs typeface="Calibri"/>
              </a:rPr>
              <a:t>U+V</a:t>
            </a:r>
            <a:endParaRPr sz="200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000" b="1" spc="145" dirty="0">
                <a:latin typeface="Calibri"/>
                <a:cs typeface="Calibri"/>
              </a:rPr>
              <a:t>V+F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551833" y="53471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4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1833" y="53471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4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626771" y="5346701"/>
            <a:ext cx="5467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04" dirty="0">
                <a:latin typeface="Calibri"/>
                <a:cs typeface="Calibri"/>
              </a:rPr>
              <a:t>U+V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283871" y="6324603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4">
                <a:moveTo>
                  <a:pt x="0" y="0"/>
                </a:moveTo>
                <a:lnTo>
                  <a:pt x="614736" y="0"/>
                </a:lnTo>
              </a:path>
            </a:pathLst>
          </a:custGeom>
          <a:ln w="38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04369" y="6019800"/>
            <a:ext cx="1079500" cy="723900"/>
          </a:xfrm>
          <a:custGeom>
            <a:avLst/>
            <a:gdLst/>
            <a:ahLst/>
            <a:cxnLst/>
            <a:rect l="l" t="t" r="r" b="b"/>
            <a:pathLst>
              <a:path w="1079500" h="723900">
                <a:moveTo>
                  <a:pt x="0" y="0"/>
                </a:moveTo>
                <a:lnTo>
                  <a:pt x="1079500" y="0"/>
                </a:lnTo>
                <a:lnTo>
                  <a:pt x="107950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217069" y="6019801"/>
            <a:ext cx="1079500" cy="686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marL="62864" marR="86993" indent="-4445" algn="ctr">
              <a:lnSpc>
                <a:spcPct val="91200"/>
              </a:lnSpc>
              <a:spcBef>
                <a:spcPts val="655"/>
              </a:spcBef>
            </a:pPr>
            <a:r>
              <a:rPr sz="1500" b="1" spc="45" dirty="0">
                <a:latin typeface="Calibri"/>
                <a:cs typeface="Calibri"/>
              </a:rPr>
              <a:t>Basic  </a:t>
            </a:r>
            <a:r>
              <a:rPr sz="1500" b="1" spc="15" dirty="0">
                <a:latin typeface="Calibri"/>
                <a:cs typeface="Calibri"/>
              </a:rPr>
              <a:t>pretreating  </a:t>
            </a:r>
            <a:r>
              <a:rPr sz="1300" b="1" spc="15" dirty="0">
                <a:latin typeface="Calibri"/>
                <a:cs typeface="Calibri"/>
              </a:rPr>
              <a:t>Experiments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551833" y="6121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5">
                <a:moveTo>
                  <a:pt x="372348" y="0"/>
                </a:moveTo>
                <a:lnTo>
                  <a:pt x="323626" y="0"/>
                </a:lnTo>
                <a:lnTo>
                  <a:pt x="275287" y="3934"/>
                </a:lnTo>
                <a:lnTo>
                  <a:pt x="228094" y="11804"/>
                </a:lnTo>
                <a:lnTo>
                  <a:pt x="182811" y="23609"/>
                </a:lnTo>
                <a:lnTo>
                  <a:pt x="140201" y="39349"/>
                </a:lnTo>
                <a:lnTo>
                  <a:pt x="101030" y="59024"/>
                </a:lnTo>
                <a:lnTo>
                  <a:pt x="60618" y="87166"/>
                </a:lnTo>
                <a:lnTo>
                  <a:pt x="30309" y="118149"/>
                </a:lnTo>
                <a:lnTo>
                  <a:pt x="10103" y="151161"/>
                </a:lnTo>
                <a:lnTo>
                  <a:pt x="0" y="185390"/>
                </a:lnTo>
                <a:lnTo>
                  <a:pt x="0" y="220025"/>
                </a:lnTo>
                <a:lnTo>
                  <a:pt x="30309" y="287266"/>
                </a:lnTo>
                <a:lnTo>
                  <a:pt x="60618" y="318249"/>
                </a:lnTo>
                <a:lnTo>
                  <a:pt x="101030" y="346392"/>
                </a:lnTo>
                <a:lnTo>
                  <a:pt x="140201" y="366066"/>
                </a:lnTo>
                <a:lnTo>
                  <a:pt x="182811" y="381806"/>
                </a:lnTo>
                <a:lnTo>
                  <a:pt x="228094" y="393611"/>
                </a:lnTo>
                <a:lnTo>
                  <a:pt x="275287" y="401481"/>
                </a:lnTo>
                <a:lnTo>
                  <a:pt x="323626" y="405416"/>
                </a:lnTo>
                <a:lnTo>
                  <a:pt x="372348" y="405416"/>
                </a:lnTo>
                <a:lnTo>
                  <a:pt x="420687" y="401481"/>
                </a:lnTo>
                <a:lnTo>
                  <a:pt x="467880" y="393611"/>
                </a:lnTo>
                <a:lnTo>
                  <a:pt x="513163" y="381806"/>
                </a:lnTo>
                <a:lnTo>
                  <a:pt x="555772" y="366066"/>
                </a:lnTo>
                <a:lnTo>
                  <a:pt x="594944" y="346392"/>
                </a:lnTo>
                <a:lnTo>
                  <a:pt x="635356" y="318249"/>
                </a:lnTo>
                <a:lnTo>
                  <a:pt x="665665" y="287266"/>
                </a:lnTo>
                <a:lnTo>
                  <a:pt x="685871" y="254255"/>
                </a:lnTo>
                <a:lnTo>
                  <a:pt x="695974" y="220025"/>
                </a:lnTo>
                <a:lnTo>
                  <a:pt x="695974" y="185390"/>
                </a:lnTo>
                <a:lnTo>
                  <a:pt x="665665" y="118149"/>
                </a:lnTo>
                <a:lnTo>
                  <a:pt x="635356" y="87166"/>
                </a:lnTo>
                <a:lnTo>
                  <a:pt x="594944" y="59024"/>
                </a:lnTo>
                <a:lnTo>
                  <a:pt x="555772" y="39349"/>
                </a:lnTo>
                <a:lnTo>
                  <a:pt x="513163" y="23609"/>
                </a:lnTo>
                <a:lnTo>
                  <a:pt x="467880" y="11804"/>
                </a:lnTo>
                <a:lnTo>
                  <a:pt x="420687" y="3934"/>
                </a:lnTo>
                <a:lnTo>
                  <a:pt x="372348" y="0"/>
                </a:lnTo>
                <a:close/>
              </a:path>
            </a:pathLst>
          </a:custGeom>
          <a:solidFill>
            <a:srgbClr val="CCE8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1833" y="6121893"/>
            <a:ext cx="696595" cy="405765"/>
          </a:xfrm>
          <a:custGeom>
            <a:avLst/>
            <a:gdLst/>
            <a:ahLst/>
            <a:cxnLst/>
            <a:rect l="l" t="t" r="r" b="b"/>
            <a:pathLst>
              <a:path w="696595" h="405765">
                <a:moveTo>
                  <a:pt x="594944" y="59024"/>
                </a:moveTo>
                <a:lnTo>
                  <a:pt x="635356" y="87166"/>
                </a:lnTo>
                <a:lnTo>
                  <a:pt x="665665" y="118149"/>
                </a:lnTo>
                <a:lnTo>
                  <a:pt x="685871" y="151161"/>
                </a:lnTo>
                <a:lnTo>
                  <a:pt x="695974" y="185390"/>
                </a:lnTo>
                <a:lnTo>
                  <a:pt x="695974" y="220025"/>
                </a:lnTo>
                <a:lnTo>
                  <a:pt x="665665" y="287266"/>
                </a:lnTo>
                <a:lnTo>
                  <a:pt x="635356" y="318249"/>
                </a:lnTo>
                <a:lnTo>
                  <a:pt x="594944" y="346392"/>
                </a:lnTo>
                <a:lnTo>
                  <a:pt x="555773" y="366066"/>
                </a:lnTo>
                <a:lnTo>
                  <a:pt x="513163" y="381806"/>
                </a:lnTo>
                <a:lnTo>
                  <a:pt x="467880" y="393611"/>
                </a:lnTo>
                <a:lnTo>
                  <a:pt x="420687" y="401481"/>
                </a:lnTo>
                <a:lnTo>
                  <a:pt x="372347" y="405416"/>
                </a:lnTo>
                <a:lnTo>
                  <a:pt x="323626" y="405416"/>
                </a:lnTo>
                <a:lnTo>
                  <a:pt x="275287" y="401481"/>
                </a:lnTo>
                <a:lnTo>
                  <a:pt x="228093" y="393611"/>
                </a:lnTo>
                <a:lnTo>
                  <a:pt x="182810" y="381806"/>
                </a:lnTo>
                <a:lnTo>
                  <a:pt x="140201" y="366066"/>
                </a:lnTo>
                <a:lnTo>
                  <a:pt x="101030" y="346392"/>
                </a:lnTo>
                <a:lnTo>
                  <a:pt x="60618" y="318249"/>
                </a:lnTo>
                <a:lnTo>
                  <a:pt x="30309" y="287266"/>
                </a:lnTo>
                <a:lnTo>
                  <a:pt x="10103" y="254255"/>
                </a:lnTo>
                <a:lnTo>
                  <a:pt x="0" y="220025"/>
                </a:lnTo>
                <a:lnTo>
                  <a:pt x="0" y="185390"/>
                </a:lnTo>
                <a:lnTo>
                  <a:pt x="30309" y="118149"/>
                </a:lnTo>
                <a:lnTo>
                  <a:pt x="60618" y="87166"/>
                </a:lnTo>
                <a:lnTo>
                  <a:pt x="101030" y="59024"/>
                </a:lnTo>
                <a:lnTo>
                  <a:pt x="140201" y="39349"/>
                </a:lnTo>
                <a:lnTo>
                  <a:pt x="182810" y="23609"/>
                </a:lnTo>
                <a:lnTo>
                  <a:pt x="228093" y="11804"/>
                </a:lnTo>
                <a:lnTo>
                  <a:pt x="275287" y="3934"/>
                </a:lnTo>
                <a:lnTo>
                  <a:pt x="323626" y="0"/>
                </a:lnTo>
                <a:lnTo>
                  <a:pt x="372347" y="0"/>
                </a:lnTo>
                <a:lnTo>
                  <a:pt x="420687" y="3934"/>
                </a:lnTo>
                <a:lnTo>
                  <a:pt x="467880" y="11804"/>
                </a:lnTo>
                <a:lnTo>
                  <a:pt x="513163" y="23609"/>
                </a:lnTo>
                <a:lnTo>
                  <a:pt x="555773" y="39349"/>
                </a:lnTo>
                <a:lnTo>
                  <a:pt x="594944" y="590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626771" y="6121401"/>
            <a:ext cx="5467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204" dirty="0">
                <a:latin typeface="Calibri"/>
                <a:cs typeface="Calibri"/>
              </a:rPr>
              <a:t>U+V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9087539" y="1654831"/>
            <a:ext cx="2724023" cy="752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176437" y="1614705"/>
            <a:ext cx="2546350" cy="574675"/>
          </a:xfrm>
          <a:custGeom>
            <a:avLst/>
            <a:gdLst/>
            <a:ahLst/>
            <a:cxnLst/>
            <a:rect l="l" t="t" r="r" b="b"/>
            <a:pathLst>
              <a:path w="2546350" h="574675">
                <a:moveTo>
                  <a:pt x="0" y="0"/>
                </a:moveTo>
                <a:lnTo>
                  <a:pt x="2546223" y="0"/>
                </a:lnTo>
                <a:lnTo>
                  <a:pt x="2546223" y="574294"/>
                </a:lnTo>
                <a:lnTo>
                  <a:pt x="0" y="574294"/>
                </a:lnTo>
                <a:lnTo>
                  <a:pt x="0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9211469" y="1651002"/>
            <a:ext cx="24574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245" dirty="0">
                <a:latin typeface="Gill Sans MT"/>
                <a:cs typeface="Gill Sans MT"/>
              </a:rPr>
              <a:t>+</a:t>
            </a:r>
            <a:r>
              <a:rPr sz="3000" b="1" spc="-35" dirty="0">
                <a:latin typeface="Gill Sans MT"/>
                <a:cs typeface="Gill Sans MT"/>
              </a:rPr>
              <a:t> </a:t>
            </a:r>
            <a:r>
              <a:rPr sz="3000" b="1" spc="95" dirty="0">
                <a:latin typeface="Gill Sans MT"/>
                <a:cs typeface="Gill Sans MT"/>
              </a:rPr>
              <a:t>Separation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4071" y="1227667"/>
            <a:ext cx="5878195" cy="240450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spcBef>
                <a:spcPts val="430"/>
              </a:spcBef>
            </a:pPr>
            <a:r>
              <a:rPr sz="3000" b="1" spc="80" dirty="0">
                <a:latin typeface="Gill Sans MT"/>
                <a:cs typeface="Gill Sans MT"/>
              </a:rPr>
              <a:t>Succes</a:t>
            </a:r>
            <a:r>
              <a:rPr sz="3000" b="1" spc="45" dirty="0">
                <a:latin typeface="Gill Sans MT"/>
                <a:cs typeface="Gill Sans MT"/>
              </a:rPr>
              <a:t> </a:t>
            </a:r>
            <a:r>
              <a:rPr sz="3000" b="1" spc="75" dirty="0">
                <a:latin typeface="Gill Sans MT"/>
                <a:cs typeface="Gill Sans MT"/>
              </a:rPr>
              <a:t>criteria</a:t>
            </a:r>
            <a:endParaRPr sz="300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b="1" spc="15" dirty="0">
                <a:latin typeface="Calibri"/>
                <a:cs typeface="Calibri"/>
              </a:rPr>
              <a:t>The </a:t>
            </a:r>
            <a:r>
              <a:rPr b="1" spc="20" dirty="0">
                <a:latin typeface="Calibri"/>
                <a:cs typeface="Calibri"/>
              </a:rPr>
              <a:t>experiments </a:t>
            </a:r>
            <a:r>
              <a:rPr b="1" spc="-10" dirty="0">
                <a:latin typeface="Calibri"/>
                <a:cs typeface="Calibri"/>
              </a:rPr>
              <a:t>at </a:t>
            </a:r>
            <a:r>
              <a:rPr b="1" spc="40" dirty="0">
                <a:latin typeface="Calibri"/>
                <a:cs typeface="Calibri"/>
              </a:rPr>
              <a:t>Solrød </a:t>
            </a:r>
            <a:r>
              <a:rPr b="1" spc="35" dirty="0">
                <a:latin typeface="Calibri"/>
                <a:cs typeface="Calibri"/>
              </a:rPr>
              <a:t>Biogas</a:t>
            </a:r>
            <a:r>
              <a:rPr b="1" spc="315" dirty="0">
                <a:latin typeface="Calibri"/>
                <a:cs typeface="Calibri"/>
              </a:rPr>
              <a:t> </a:t>
            </a:r>
            <a:r>
              <a:rPr b="1" spc="25" dirty="0">
                <a:latin typeface="Calibri"/>
                <a:cs typeface="Calibri"/>
              </a:rPr>
              <a:t>A/S</a:t>
            </a:r>
            <a:endParaRPr>
              <a:latin typeface="Calibri"/>
              <a:cs typeface="Calibri"/>
            </a:endParaRPr>
          </a:p>
          <a:p>
            <a:pPr marL="259073" indent="-246373">
              <a:spcBef>
                <a:spcPts val="1540"/>
              </a:spcBef>
              <a:buChar char="•"/>
              <a:tabLst>
                <a:tab pos="259709" algn="l"/>
              </a:tabLst>
            </a:pPr>
            <a:r>
              <a:rPr sz="2200" b="1" spc="80" dirty="0">
                <a:latin typeface="Calibri"/>
                <a:cs typeface="Calibri"/>
              </a:rPr>
              <a:t>Low</a:t>
            </a:r>
            <a:r>
              <a:rPr sz="2200" b="1" spc="105" dirty="0">
                <a:latin typeface="Calibri"/>
                <a:cs typeface="Calibri"/>
              </a:rPr>
              <a:t> </a:t>
            </a:r>
            <a:r>
              <a:rPr sz="2200" b="1" spc="45" dirty="0">
                <a:latin typeface="Calibri"/>
                <a:cs typeface="Calibri"/>
              </a:rPr>
              <a:t>viscosity</a:t>
            </a:r>
            <a:endParaRPr sz="2200">
              <a:latin typeface="Calibri"/>
              <a:cs typeface="Calibri"/>
            </a:endParaRPr>
          </a:p>
          <a:p>
            <a:pPr marL="259073" indent="-246373">
              <a:spcBef>
                <a:spcPts val="60"/>
              </a:spcBef>
              <a:buChar char="•"/>
              <a:tabLst>
                <a:tab pos="259709" algn="l"/>
              </a:tabLst>
            </a:pPr>
            <a:r>
              <a:rPr sz="2200" b="1" spc="25" dirty="0">
                <a:latin typeface="Calibri"/>
                <a:cs typeface="Calibri"/>
              </a:rPr>
              <a:t>Less </a:t>
            </a:r>
            <a:r>
              <a:rPr sz="2200" b="1" spc="35" dirty="0">
                <a:latin typeface="Calibri"/>
                <a:cs typeface="Calibri"/>
              </a:rPr>
              <a:t>floating</a:t>
            </a:r>
            <a:r>
              <a:rPr sz="2200" b="1" spc="190" dirty="0">
                <a:latin typeface="Calibri"/>
                <a:cs typeface="Calibri"/>
              </a:rPr>
              <a:t> </a:t>
            </a:r>
            <a:r>
              <a:rPr sz="2200" b="1" spc="15" dirty="0">
                <a:latin typeface="Calibri"/>
                <a:cs typeface="Calibri"/>
              </a:rPr>
              <a:t>layer</a:t>
            </a:r>
            <a:endParaRPr sz="2200">
              <a:latin typeface="Calibri"/>
              <a:cs typeface="Calibri"/>
            </a:endParaRPr>
          </a:p>
          <a:p>
            <a:pPr marL="259073" indent="-246373">
              <a:spcBef>
                <a:spcPts val="60"/>
              </a:spcBef>
              <a:buChar char="•"/>
              <a:tabLst>
                <a:tab pos="259709" algn="l"/>
              </a:tabLst>
            </a:pPr>
            <a:r>
              <a:rPr sz="2200" b="1" spc="50" dirty="0">
                <a:latin typeface="Calibri"/>
                <a:cs typeface="Calibri"/>
              </a:rPr>
              <a:t>Increase </a:t>
            </a:r>
            <a:r>
              <a:rPr sz="2200" b="1" spc="55" dirty="0">
                <a:latin typeface="Calibri"/>
                <a:cs typeface="Calibri"/>
              </a:rPr>
              <a:t>in </a:t>
            </a:r>
            <a:r>
              <a:rPr sz="2200" b="1" spc="30" dirty="0">
                <a:latin typeface="Calibri"/>
                <a:cs typeface="Calibri"/>
              </a:rPr>
              <a:t>biogas </a:t>
            </a:r>
            <a:r>
              <a:rPr sz="2200" b="1" spc="50" dirty="0">
                <a:latin typeface="Calibri"/>
                <a:cs typeface="Calibri"/>
              </a:rPr>
              <a:t>production </a:t>
            </a:r>
            <a:r>
              <a:rPr sz="2200" b="1" spc="55" dirty="0">
                <a:latin typeface="Calibri"/>
                <a:cs typeface="Calibri"/>
              </a:rPr>
              <a:t>(financial</a:t>
            </a:r>
            <a:r>
              <a:rPr sz="2200" b="1" spc="405" dirty="0">
                <a:latin typeface="Calibri"/>
                <a:cs typeface="Calibri"/>
              </a:rPr>
              <a:t> </a:t>
            </a:r>
            <a:r>
              <a:rPr sz="2200" b="1" spc="20" dirty="0">
                <a:latin typeface="Calibri"/>
                <a:cs typeface="Calibri"/>
              </a:rPr>
              <a:t>basis)</a:t>
            </a:r>
            <a:endParaRPr sz="2200">
              <a:latin typeface="Calibri"/>
              <a:cs typeface="Calibri"/>
            </a:endParaRPr>
          </a:p>
          <a:p>
            <a:pPr marL="259073" indent="-246373">
              <a:spcBef>
                <a:spcPts val="60"/>
              </a:spcBef>
              <a:buChar char="•"/>
              <a:tabLst>
                <a:tab pos="259709" algn="l"/>
              </a:tabLst>
            </a:pPr>
            <a:r>
              <a:rPr sz="2200" b="1" spc="40" dirty="0">
                <a:latin typeface="Calibri"/>
                <a:cs typeface="Calibri"/>
              </a:rPr>
              <a:t>Keeping </a:t>
            </a:r>
            <a:r>
              <a:rPr sz="2200" b="1" spc="20" dirty="0">
                <a:latin typeface="Calibri"/>
                <a:cs typeface="Calibri"/>
              </a:rPr>
              <a:t>nutrients </a:t>
            </a:r>
            <a:r>
              <a:rPr sz="2200" b="1" spc="55" dirty="0">
                <a:latin typeface="Calibri"/>
                <a:cs typeface="Calibri"/>
              </a:rPr>
              <a:t>in</a:t>
            </a:r>
            <a:r>
              <a:rPr sz="2200" b="1" spc="260" dirty="0">
                <a:latin typeface="Calibri"/>
                <a:cs typeface="Calibri"/>
              </a:rPr>
              <a:t> </a:t>
            </a:r>
            <a:r>
              <a:rPr sz="2200" b="1" spc="20" dirty="0">
                <a:latin typeface="Calibri"/>
                <a:cs typeface="Calibri"/>
              </a:rPr>
              <a:t>biomass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4019" y="186460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29591" y="304974"/>
            <a:ext cx="544826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/>
              <a:t>recycling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0869" y="4203700"/>
            <a:ext cx="4343400" cy="271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4377" y="4006162"/>
            <a:ext cx="5598693" cy="3366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6369" y="4127500"/>
            <a:ext cx="5105400" cy="287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1769" y="4013201"/>
            <a:ext cx="5054600" cy="317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52470" y="4318000"/>
            <a:ext cx="354457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5" dirty="0">
                <a:solidFill>
                  <a:srgbClr val="51A7F9"/>
                </a:solidFill>
                <a:latin typeface="Gill Sans MT"/>
                <a:cs typeface="Gill Sans MT"/>
              </a:rPr>
              <a:t>After</a:t>
            </a:r>
            <a:r>
              <a:rPr sz="1500" b="1" spc="20" dirty="0">
                <a:solidFill>
                  <a:srgbClr val="51A7F9"/>
                </a:solidFill>
                <a:latin typeface="Gill Sans MT"/>
                <a:cs typeface="Gill Sans MT"/>
              </a:rPr>
              <a:t> </a:t>
            </a:r>
            <a:r>
              <a:rPr sz="1500" b="1" spc="30" dirty="0">
                <a:solidFill>
                  <a:srgbClr val="51A7F9"/>
                </a:solidFill>
                <a:latin typeface="Gill Sans MT"/>
                <a:cs typeface="Gill Sans MT"/>
              </a:rPr>
              <a:t>pre-treatment</a:t>
            </a:r>
            <a:endParaRPr sz="1500">
              <a:latin typeface="Gill Sans MT"/>
              <a:cs typeface="Gill Sans MT"/>
            </a:endParaRPr>
          </a:p>
          <a:p>
            <a:pPr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777955"/>
            <a:r>
              <a:rPr sz="1500" b="1" spc="20" dirty="0">
                <a:solidFill>
                  <a:srgbClr val="00882B"/>
                </a:solidFill>
                <a:latin typeface="Calibri"/>
                <a:cs typeface="Calibri"/>
              </a:rPr>
              <a:t>Before</a:t>
            </a:r>
            <a:r>
              <a:rPr sz="1500" b="1" spc="35" dirty="0">
                <a:solidFill>
                  <a:srgbClr val="00882B"/>
                </a:solidFill>
                <a:latin typeface="Calibri"/>
                <a:cs typeface="Calibri"/>
              </a:rPr>
              <a:t> </a:t>
            </a:r>
            <a:r>
              <a:rPr sz="1500" b="1" spc="10" dirty="0">
                <a:solidFill>
                  <a:srgbClr val="00882B"/>
                </a:solidFill>
                <a:latin typeface="Calibri"/>
                <a:cs typeface="Calibri"/>
              </a:rPr>
              <a:t>pre-treatment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1142" y="2095500"/>
            <a:ext cx="5990827" cy="483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1140" y="2095500"/>
            <a:ext cx="6727190" cy="0"/>
          </a:xfrm>
          <a:custGeom>
            <a:avLst/>
            <a:gdLst/>
            <a:ahLst/>
            <a:cxnLst/>
            <a:rect l="l" t="t" r="r" b="b"/>
            <a:pathLst>
              <a:path w="6727190">
                <a:moveTo>
                  <a:pt x="0" y="0"/>
                </a:moveTo>
                <a:lnTo>
                  <a:pt x="672703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9869" y="2117752"/>
            <a:ext cx="1959610" cy="587375"/>
          </a:xfrm>
          <a:custGeom>
            <a:avLst/>
            <a:gdLst/>
            <a:ahLst/>
            <a:cxnLst/>
            <a:rect l="l" t="t" r="r" b="b"/>
            <a:pathLst>
              <a:path w="1959609" h="587375">
                <a:moveTo>
                  <a:pt x="0" y="0"/>
                </a:moveTo>
                <a:lnTo>
                  <a:pt x="1959024" y="0"/>
                </a:lnTo>
                <a:lnTo>
                  <a:pt x="1959024" y="587086"/>
                </a:lnTo>
                <a:lnTo>
                  <a:pt x="0" y="5870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1418" y="6987306"/>
            <a:ext cx="6000551" cy="613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31969" y="3708400"/>
            <a:ext cx="3512820" cy="0"/>
          </a:xfrm>
          <a:custGeom>
            <a:avLst/>
            <a:gdLst/>
            <a:ahLst/>
            <a:cxnLst/>
            <a:rect l="l" t="t" r="r" b="b"/>
            <a:pathLst>
              <a:path w="3512820">
                <a:moveTo>
                  <a:pt x="0" y="0"/>
                </a:moveTo>
                <a:lnTo>
                  <a:pt x="351268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29946" y="2304522"/>
            <a:ext cx="2904134" cy="1510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5206" y="2280797"/>
            <a:ext cx="2783840" cy="1390015"/>
          </a:xfrm>
          <a:custGeom>
            <a:avLst/>
            <a:gdLst/>
            <a:ahLst/>
            <a:cxnLst/>
            <a:rect l="l" t="t" r="r" b="b"/>
            <a:pathLst>
              <a:path w="2783840" h="1390014">
                <a:moveTo>
                  <a:pt x="0" y="0"/>
                </a:moveTo>
                <a:lnTo>
                  <a:pt x="2783333" y="0"/>
                </a:lnTo>
                <a:lnTo>
                  <a:pt x="2783333" y="1389504"/>
                </a:lnTo>
                <a:lnTo>
                  <a:pt x="0" y="1389504"/>
                </a:lnTo>
                <a:lnTo>
                  <a:pt x="0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54398" y="4544926"/>
            <a:ext cx="2855231" cy="2783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9657" y="4521202"/>
            <a:ext cx="2734945" cy="2662555"/>
          </a:xfrm>
          <a:custGeom>
            <a:avLst/>
            <a:gdLst/>
            <a:ahLst/>
            <a:cxnLst/>
            <a:rect l="l" t="t" r="r" b="b"/>
            <a:pathLst>
              <a:path w="2734945" h="2662554">
                <a:moveTo>
                  <a:pt x="0" y="0"/>
                </a:moveTo>
                <a:lnTo>
                  <a:pt x="2734431" y="0"/>
                </a:lnTo>
                <a:lnTo>
                  <a:pt x="2734431" y="2662395"/>
                </a:lnTo>
                <a:lnTo>
                  <a:pt x="0" y="2662395"/>
                </a:lnTo>
                <a:lnTo>
                  <a:pt x="0" y="0"/>
                </a:lnTo>
                <a:close/>
              </a:path>
            </a:pathLst>
          </a:custGeom>
          <a:solidFill>
            <a:srgbClr val="70B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74071" y="32525"/>
            <a:ext cx="9641205" cy="5622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R="5080" algn="r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 dirty="0">
              <a:latin typeface="Gill Sans MT"/>
              <a:cs typeface="Gill Sans MT"/>
            </a:endParaRPr>
          </a:p>
          <a:p>
            <a:pPr marR="5080" algn="r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/>
            <a:r>
              <a:rPr sz="3000" b="1" spc="85" dirty="0">
                <a:latin typeface="Gill Sans MT"/>
                <a:cs typeface="Gill Sans MT"/>
              </a:rPr>
              <a:t>Circular economy </a:t>
            </a:r>
            <a:r>
              <a:rPr sz="3000" b="1" spc="434" dirty="0">
                <a:latin typeface="Gill Sans MT"/>
                <a:cs typeface="Gill Sans MT"/>
              </a:rPr>
              <a:t>• </a:t>
            </a:r>
            <a:r>
              <a:rPr sz="3000" b="1" spc="-25" dirty="0">
                <a:latin typeface="Gill Sans MT"/>
                <a:cs typeface="Gill Sans MT"/>
              </a:rPr>
              <a:t>The </a:t>
            </a:r>
            <a:r>
              <a:rPr sz="3000" b="1" spc="165" dirty="0">
                <a:latin typeface="Gill Sans MT"/>
                <a:cs typeface="Gill Sans MT"/>
              </a:rPr>
              <a:t>food</a:t>
            </a:r>
            <a:r>
              <a:rPr sz="3000" b="1" spc="-395" dirty="0">
                <a:latin typeface="Gill Sans MT"/>
                <a:cs typeface="Gill Sans MT"/>
              </a:rPr>
              <a:t> </a:t>
            </a:r>
            <a:r>
              <a:rPr sz="3000" b="1" spc="160" dirty="0">
                <a:latin typeface="Gill Sans MT"/>
                <a:cs typeface="Gill Sans MT"/>
              </a:rPr>
              <a:t>flow</a:t>
            </a:r>
            <a:endParaRPr sz="3000" dirty="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b="1" spc="25" dirty="0">
                <a:latin typeface="Calibri"/>
                <a:cs typeface="Calibri"/>
              </a:rPr>
              <a:t>Illustrated </a:t>
            </a:r>
            <a:r>
              <a:rPr b="1" spc="30" dirty="0">
                <a:latin typeface="Calibri"/>
                <a:cs typeface="Calibri"/>
              </a:rPr>
              <a:t>with </a:t>
            </a:r>
            <a:r>
              <a:rPr b="1" spc="40" dirty="0">
                <a:latin typeface="Calibri"/>
                <a:cs typeface="Calibri"/>
              </a:rPr>
              <a:t>US-materials </a:t>
            </a:r>
            <a:r>
              <a:rPr b="1" spc="190" dirty="0">
                <a:latin typeface="Calibri"/>
                <a:cs typeface="Calibri"/>
              </a:rPr>
              <a:t>•</a:t>
            </a:r>
            <a:r>
              <a:rPr b="1" spc="250" dirty="0">
                <a:latin typeface="Calibri"/>
                <a:cs typeface="Calibri"/>
              </a:rPr>
              <a:t> </a:t>
            </a:r>
            <a:r>
              <a:rPr b="1" spc="60" dirty="0">
                <a:latin typeface="Calibri"/>
                <a:cs typeface="Calibri"/>
              </a:rPr>
              <a:t>Danish </a:t>
            </a:r>
            <a:r>
              <a:rPr b="1" spc="35" dirty="0">
                <a:latin typeface="Calibri"/>
                <a:cs typeface="Calibri"/>
              </a:rPr>
              <a:t>conditions </a:t>
            </a:r>
            <a:r>
              <a:rPr b="1" spc="20" dirty="0">
                <a:latin typeface="Calibri"/>
                <a:cs typeface="Calibri"/>
              </a:rPr>
              <a:t>are </a:t>
            </a:r>
            <a:r>
              <a:rPr b="1" spc="15" dirty="0">
                <a:latin typeface="Calibri"/>
                <a:cs typeface="Calibri"/>
              </a:rPr>
              <a:t>different, but </a:t>
            </a:r>
            <a:r>
              <a:rPr b="1" spc="30" dirty="0">
                <a:latin typeface="Calibri"/>
                <a:cs typeface="Calibri"/>
              </a:rPr>
              <a:t>with </a:t>
            </a:r>
            <a:r>
              <a:rPr b="1" dirty="0">
                <a:latin typeface="Calibri"/>
                <a:cs typeface="Calibri"/>
              </a:rPr>
              <a:t>the </a:t>
            </a:r>
            <a:r>
              <a:rPr b="1" spc="5" dirty="0">
                <a:latin typeface="Calibri"/>
                <a:cs typeface="Calibri"/>
              </a:rPr>
              <a:t>same </a:t>
            </a:r>
            <a:r>
              <a:rPr b="1" spc="10" dirty="0">
                <a:latin typeface="Calibri"/>
                <a:cs typeface="Calibri"/>
              </a:rPr>
              <a:t>trends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6972126" marR="1194405">
              <a:lnSpc>
                <a:spcPts val="2300"/>
              </a:lnSpc>
            </a:pPr>
            <a:r>
              <a:rPr sz="2000" b="1" spc="5" dirty="0">
                <a:latin typeface="Calibri"/>
                <a:cs typeface="Calibri"/>
              </a:rPr>
              <a:t>Potentials </a:t>
            </a:r>
            <a:r>
              <a:rPr sz="2000" b="1" spc="30" dirty="0">
                <a:latin typeface="Calibri"/>
                <a:cs typeface="Calibri"/>
              </a:rPr>
              <a:t>for  </a:t>
            </a:r>
            <a:r>
              <a:rPr sz="2000" b="1" spc="90" dirty="0">
                <a:latin typeface="Calibri"/>
                <a:cs typeface="Calibri"/>
              </a:rPr>
              <a:t>Circular  </a:t>
            </a:r>
            <a:r>
              <a:rPr sz="2000" b="1" spc="45" dirty="0">
                <a:latin typeface="Calibri"/>
                <a:cs typeface="Calibri"/>
              </a:rPr>
              <a:t>economy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6883228">
              <a:spcBef>
                <a:spcPts val="2080"/>
              </a:spcBef>
            </a:pPr>
            <a:r>
              <a:rPr sz="2500" b="1" spc="75" dirty="0">
                <a:latin typeface="Gill Sans MT"/>
                <a:cs typeface="Gill Sans MT"/>
              </a:rPr>
              <a:t>Consumed</a:t>
            </a:r>
            <a:r>
              <a:rPr sz="2500" b="1" spc="30" dirty="0">
                <a:latin typeface="Gill Sans MT"/>
                <a:cs typeface="Gill Sans MT"/>
              </a:rPr>
              <a:t> </a:t>
            </a:r>
            <a:r>
              <a:rPr sz="2500" b="1" spc="135" dirty="0">
                <a:latin typeface="Gill Sans MT"/>
                <a:cs typeface="Gill Sans MT"/>
              </a:rPr>
              <a:t>food</a:t>
            </a:r>
            <a:endParaRPr sz="2500" dirty="0">
              <a:latin typeface="Gill Sans MT"/>
              <a:cs typeface="Gill Sans MT"/>
            </a:endParaRPr>
          </a:p>
          <a:p>
            <a:pPr>
              <a:spcBef>
                <a:spcPts val="1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7010225" marR="1156306">
              <a:lnSpc>
                <a:spcPts val="2300"/>
              </a:lnSpc>
              <a:spcBef>
                <a:spcPts val="5"/>
              </a:spcBef>
            </a:pPr>
            <a:r>
              <a:rPr sz="2000" b="1" spc="5" dirty="0">
                <a:latin typeface="Calibri"/>
                <a:cs typeface="Calibri"/>
              </a:rPr>
              <a:t>Potentials </a:t>
            </a:r>
            <a:r>
              <a:rPr sz="2000" b="1" spc="30" dirty="0">
                <a:latin typeface="Calibri"/>
                <a:cs typeface="Calibri"/>
              </a:rPr>
              <a:t>for  </a:t>
            </a:r>
            <a:r>
              <a:rPr sz="2000" b="1" spc="90" dirty="0">
                <a:latin typeface="Calibri"/>
                <a:cs typeface="Calibri"/>
              </a:rPr>
              <a:t>Circular  </a:t>
            </a:r>
            <a:r>
              <a:rPr sz="2000" b="1" spc="45" dirty="0">
                <a:latin typeface="Calibri"/>
                <a:cs typeface="Calibri"/>
              </a:rPr>
              <a:t>economy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1969" y="4483100"/>
            <a:ext cx="3512820" cy="0"/>
          </a:xfrm>
          <a:custGeom>
            <a:avLst/>
            <a:gdLst/>
            <a:ahLst/>
            <a:cxnLst/>
            <a:rect l="l" t="t" r="r" b="b"/>
            <a:pathLst>
              <a:path w="3512820">
                <a:moveTo>
                  <a:pt x="0" y="0"/>
                </a:moveTo>
                <a:lnTo>
                  <a:pt x="351269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9470" y="2105902"/>
            <a:ext cx="9347200" cy="5438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4269" y="2319834"/>
            <a:ext cx="8737600" cy="4829175"/>
          </a:xfrm>
          <a:custGeom>
            <a:avLst/>
            <a:gdLst/>
            <a:ahLst/>
            <a:cxnLst/>
            <a:rect l="l" t="t" r="r" b="b"/>
            <a:pathLst>
              <a:path w="8737600" h="4829175">
                <a:moveTo>
                  <a:pt x="0" y="0"/>
                </a:moveTo>
                <a:lnTo>
                  <a:pt x="8737600" y="0"/>
                </a:lnTo>
                <a:lnTo>
                  <a:pt x="8737600" y="4828876"/>
                </a:lnTo>
                <a:lnTo>
                  <a:pt x="0" y="48288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4071" y="32526"/>
            <a:ext cx="9641205" cy="2054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 marR="5080" algn="r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>
              <a:latin typeface="Gill Sans MT"/>
              <a:cs typeface="Gill Sans MT"/>
            </a:endParaRPr>
          </a:p>
          <a:p>
            <a:pPr marR="5080" algn="r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3000" b="1" spc="-25" dirty="0">
                <a:latin typeface="Gill Sans MT"/>
                <a:cs typeface="Gill Sans MT"/>
              </a:rPr>
              <a:t>The </a:t>
            </a:r>
            <a:r>
              <a:rPr sz="3000" b="1" spc="105" dirty="0">
                <a:latin typeface="Gill Sans MT"/>
                <a:cs typeface="Gill Sans MT"/>
              </a:rPr>
              <a:t>agriculture</a:t>
            </a:r>
            <a:r>
              <a:rPr sz="3000" b="1" spc="120" dirty="0">
                <a:latin typeface="Gill Sans MT"/>
                <a:cs typeface="Gill Sans MT"/>
              </a:rPr>
              <a:t> </a:t>
            </a:r>
            <a:r>
              <a:rPr sz="3000" b="1" spc="160" dirty="0">
                <a:latin typeface="Gill Sans MT"/>
                <a:cs typeface="Gill Sans MT"/>
              </a:rPr>
              <a:t>flow</a:t>
            </a:r>
            <a:endParaRPr sz="300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b="1" spc="15" dirty="0">
                <a:latin typeface="Calibri"/>
                <a:cs typeface="Calibri"/>
              </a:rPr>
              <a:t>The </a:t>
            </a:r>
            <a:r>
              <a:rPr b="1" spc="35" dirty="0">
                <a:latin typeface="Calibri"/>
                <a:cs typeface="Calibri"/>
              </a:rPr>
              <a:t>linear</a:t>
            </a:r>
            <a:r>
              <a:rPr b="1" spc="1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system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16969" y="2373176"/>
            <a:ext cx="8686800" cy="4408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04269" y="4579621"/>
            <a:ext cx="8737600" cy="756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444" marR="5465943" indent="152396">
              <a:lnSpc>
                <a:spcPct val="105100"/>
              </a:lnSpc>
              <a:spcBef>
                <a:spcPts val="100"/>
              </a:spcBef>
            </a:pPr>
            <a:r>
              <a:rPr sz="2300" b="1" spc="70" dirty="0">
                <a:latin typeface="Gill Sans MT"/>
                <a:cs typeface="Gill Sans MT"/>
              </a:rPr>
              <a:t>Agri-  </a:t>
            </a:r>
            <a:r>
              <a:rPr sz="2300" b="1" spc="65" dirty="0">
                <a:latin typeface="Gill Sans MT"/>
                <a:cs typeface="Gill Sans MT"/>
              </a:rPr>
              <a:t>cul</a:t>
            </a:r>
            <a:r>
              <a:rPr sz="2300" b="1" spc="75" dirty="0">
                <a:latin typeface="Gill Sans MT"/>
                <a:cs typeface="Gill Sans MT"/>
              </a:rPr>
              <a:t>ture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73371" y="6223001"/>
            <a:ext cx="1924685" cy="729615"/>
          </a:xfrm>
          <a:custGeom>
            <a:avLst/>
            <a:gdLst/>
            <a:ahLst/>
            <a:cxnLst/>
            <a:rect l="l" t="t" r="r" b="b"/>
            <a:pathLst>
              <a:path w="1924684" h="729615">
                <a:moveTo>
                  <a:pt x="0" y="0"/>
                </a:moveTo>
                <a:lnTo>
                  <a:pt x="1924596" y="0"/>
                </a:lnTo>
                <a:lnTo>
                  <a:pt x="1924596" y="729005"/>
                </a:lnTo>
                <a:lnTo>
                  <a:pt x="0" y="729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9471" y="1910342"/>
            <a:ext cx="9566225" cy="5634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4271" y="2124274"/>
            <a:ext cx="8956675" cy="5024755"/>
          </a:xfrm>
          <a:custGeom>
            <a:avLst/>
            <a:gdLst/>
            <a:ahLst/>
            <a:cxnLst/>
            <a:rect l="l" t="t" r="r" b="b"/>
            <a:pathLst>
              <a:path w="8956675" h="5024755">
                <a:moveTo>
                  <a:pt x="0" y="0"/>
                </a:moveTo>
                <a:lnTo>
                  <a:pt x="8956625" y="0"/>
                </a:lnTo>
                <a:lnTo>
                  <a:pt x="8956625" y="5024437"/>
                </a:lnTo>
                <a:lnTo>
                  <a:pt x="0" y="50244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4071" y="32526"/>
            <a:ext cx="9641205" cy="2054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 marR="5080" algn="r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>
              <a:latin typeface="Gill Sans MT"/>
              <a:cs typeface="Gill Sans MT"/>
            </a:endParaRPr>
          </a:p>
          <a:p>
            <a:pPr marR="5080" algn="r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/>
            <a:r>
              <a:rPr sz="3000" b="1" spc="-25" dirty="0">
                <a:latin typeface="Gill Sans MT"/>
                <a:cs typeface="Gill Sans MT"/>
              </a:rPr>
              <a:t>The </a:t>
            </a:r>
            <a:r>
              <a:rPr sz="3000" b="1" spc="105" dirty="0">
                <a:latin typeface="Gill Sans MT"/>
                <a:cs typeface="Gill Sans MT"/>
              </a:rPr>
              <a:t>agriculture</a:t>
            </a:r>
            <a:r>
              <a:rPr sz="3000" b="1" spc="120" dirty="0">
                <a:latin typeface="Gill Sans MT"/>
                <a:cs typeface="Gill Sans MT"/>
              </a:rPr>
              <a:t> </a:t>
            </a:r>
            <a:r>
              <a:rPr sz="3000" b="1" spc="160" dirty="0">
                <a:latin typeface="Gill Sans MT"/>
                <a:cs typeface="Gill Sans MT"/>
              </a:rPr>
              <a:t>flow</a:t>
            </a:r>
            <a:endParaRPr sz="300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b="1" spc="15" dirty="0">
                <a:latin typeface="Calibri"/>
                <a:cs typeface="Calibri"/>
              </a:rPr>
              <a:t>The </a:t>
            </a:r>
            <a:r>
              <a:rPr b="1" spc="65" dirty="0">
                <a:latin typeface="Calibri"/>
                <a:cs typeface="Calibri"/>
              </a:rPr>
              <a:t>circular </a:t>
            </a:r>
            <a:r>
              <a:rPr b="1" spc="30" dirty="0">
                <a:latin typeface="Calibri"/>
                <a:cs typeface="Calibri"/>
              </a:rPr>
              <a:t>flow: </a:t>
            </a:r>
            <a:r>
              <a:rPr b="1" spc="55" dirty="0">
                <a:latin typeface="Calibri"/>
                <a:cs typeface="Calibri"/>
              </a:rPr>
              <a:t>(1) </a:t>
            </a:r>
            <a:r>
              <a:rPr b="1" spc="35" dirty="0">
                <a:latin typeface="Calibri"/>
                <a:cs typeface="Calibri"/>
              </a:rPr>
              <a:t>Nutrients </a:t>
            </a:r>
            <a:r>
              <a:rPr b="1" spc="55" dirty="0">
                <a:latin typeface="Calibri"/>
                <a:cs typeface="Calibri"/>
              </a:rPr>
              <a:t>(2) </a:t>
            </a:r>
            <a:r>
              <a:rPr b="1" spc="30" dirty="0">
                <a:latin typeface="Calibri"/>
                <a:cs typeface="Calibri"/>
              </a:rPr>
              <a:t>Energy </a:t>
            </a:r>
            <a:r>
              <a:rPr b="1" spc="55" dirty="0">
                <a:latin typeface="Calibri"/>
                <a:cs typeface="Calibri"/>
              </a:rPr>
              <a:t>(3) </a:t>
            </a:r>
            <a:r>
              <a:rPr b="1" spc="40" dirty="0">
                <a:latin typeface="Calibri"/>
                <a:cs typeface="Calibri"/>
              </a:rPr>
              <a:t>Greenhouse </a:t>
            </a:r>
            <a:r>
              <a:rPr b="1" spc="10" dirty="0">
                <a:latin typeface="Calibri"/>
                <a:cs typeface="Calibri"/>
              </a:rPr>
              <a:t>gas</a:t>
            </a:r>
            <a:r>
              <a:rPr b="1" spc="105" dirty="0">
                <a:latin typeface="Calibri"/>
                <a:cs typeface="Calibri"/>
              </a:rPr>
              <a:t> </a:t>
            </a:r>
            <a:r>
              <a:rPr b="1" spc="40" dirty="0">
                <a:latin typeface="Calibri"/>
                <a:cs typeface="Calibri"/>
              </a:rPr>
              <a:t>reduction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6669" y="2235201"/>
            <a:ext cx="8559800" cy="481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90269" y="4084320"/>
            <a:ext cx="1066800" cy="756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396">
              <a:lnSpc>
                <a:spcPct val="105100"/>
              </a:lnSpc>
              <a:spcBef>
                <a:spcPts val="100"/>
              </a:spcBef>
            </a:pPr>
            <a:r>
              <a:rPr sz="2300" b="1" spc="70" dirty="0">
                <a:latin typeface="Gill Sans MT"/>
                <a:cs typeface="Gill Sans MT"/>
              </a:rPr>
              <a:t>Agri-  </a:t>
            </a:r>
            <a:r>
              <a:rPr sz="2300" b="1" spc="65" dirty="0">
                <a:latin typeface="Gill Sans MT"/>
                <a:cs typeface="Gill Sans MT"/>
              </a:rPr>
              <a:t>cul</a:t>
            </a:r>
            <a:r>
              <a:rPr sz="2300" b="1" spc="75" dirty="0">
                <a:latin typeface="Gill Sans MT"/>
                <a:cs typeface="Gill Sans MT"/>
              </a:rPr>
              <a:t>ture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2969" y="1320801"/>
            <a:ext cx="3583304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600" b="1" spc="-20" dirty="0">
                <a:latin typeface="Gill Sans MT"/>
                <a:cs typeface="Gill Sans MT"/>
              </a:rPr>
              <a:t>The </a:t>
            </a:r>
            <a:r>
              <a:rPr sz="2600" b="1" spc="95" dirty="0">
                <a:latin typeface="Gill Sans MT"/>
                <a:cs typeface="Gill Sans MT"/>
              </a:rPr>
              <a:t>circular</a:t>
            </a:r>
            <a:r>
              <a:rPr sz="2600" b="1" spc="45" dirty="0">
                <a:latin typeface="Gill Sans MT"/>
                <a:cs typeface="Gill Sans MT"/>
              </a:rPr>
              <a:t> </a:t>
            </a:r>
            <a:r>
              <a:rPr sz="2600" b="1" spc="75" dirty="0">
                <a:latin typeface="Gill Sans MT"/>
                <a:cs typeface="Gill Sans MT"/>
              </a:rPr>
              <a:t>economy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62969" y="1727200"/>
            <a:ext cx="2439670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60" dirty="0">
                <a:latin typeface="Gill Sans MT"/>
                <a:cs typeface="Gill Sans MT"/>
              </a:rPr>
              <a:t>Block </a:t>
            </a:r>
            <a:r>
              <a:rPr sz="1600" b="1" spc="55" dirty="0">
                <a:latin typeface="Gill Sans MT"/>
                <a:cs typeface="Gill Sans MT"/>
              </a:rPr>
              <a:t>diagram:</a:t>
            </a:r>
            <a:r>
              <a:rPr sz="1600" b="1" spc="-65" dirty="0">
                <a:latin typeface="Gill Sans MT"/>
                <a:cs typeface="Gill Sans MT"/>
              </a:rPr>
              <a:t> </a:t>
            </a:r>
            <a:r>
              <a:rPr sz="1600" b="1" spc="45" dirty="0">
                <a:latin typeface="Gill Sans MT"/>
                <a:cs typeface="Gill Sans MT"/>
              </a:rPr>
              <a:t>Circular  economy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63719" y="82564"/>
            <a:ext cx="35623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0933" y="308074"/>
            <a:ext cx="70583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60" dirty="0"/>
              <a:t>Optimized </a:t>
            </a:r>
            <a:r>
              <a:rPr spc="15" dirty="0"/>
              <a:t>treatment </a:t>
            </a:r>
            <a:r>
              <a:rPr spc="320" dirty="0"/>
              <a:t>• </a:t>
            </a:r>
            <a:r>
              <a:rPr spc="75" dirty="0"/>
              <a:t>recycling </a:t>
            </a:r>
            <a:r>
              <a:rPr spc="320" dirty="0"/>
              <a:t>•</a:t>
            </a:r>
            <a:r>
              <a:rPr spc="-320" dirty="0"/>
              <a:t> </a:t>
            </a:r>
            <a:r>
              <a:rPr spc="100" dirty="0"/>
              <a:t>use</a:t>
            </a:r>
          </a:p>
          <a:p>
            <a:pPr marL="2391350">
              <a:spcBef>
                <a:spcPts val="80"/>
              </a:spcBef>
            </a:pPr>
            <a:r>
              <a:rPr sz="1400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03085" y="1989053"/>
            <a:ext cx="2391322" cy="5149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87394" y="1984375"/>
            <a:ext cx="2232660" cy="4991100"/>
          </a:xfrm>
          <a:custGeom>
            <a:avLst/>
            <a:gdLst/>
            <a:ahLst/>
            <a:cxnLst/>
            <a:rect l="l" t="t" r="r" b="b"/>
            <a:pathLst>
              <a:path w="2232659" h="4991100">
                <a:moveTo>
                  <a:pt x="0" y="0"/>
                </a:moveTo>
                <a:lnTo>
                  <a:pt x="2232421" y="0"/>
                </a:lnTo>
                <a:lnTo>
                  <a:pt x="2232421" y="4990702"/>
                </a:lnTo>
                <a:lnTo>
                  <a:pt x="0" y="4990702"/>
                </a:lnTo>
                <a:lnTo>
                  <a:pt x="0" y="0"/>
                </a:lnTo>
                <a:close/>
              </a:path>
            </a:pathLst>
          </a:custGeom>
          <a:solidFill>
            <a:srgbClr val="E0E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7394" y="1984375"/>
            <a:ext cx="2232660" cy="4991100"/>
          </a:xfrm>
          <a:custGeom>
            <a:avLst/>
            <a:gdLst/>
            <a:ahLst/>
            <a:cxnLst/>
            <a:rect l="l" t="t" r="r" b="b"/>
            <a:pathLst>
              <a:path w="2232659" h="4991100">
                <a:moveTo>
                  <a:pt x="0" y="0"/>
                </a:moveTo>
                <a:lnTo>
                  <a:pt x="2232421" y="0"/>
                </a:lnTo>
                <a:lnTo>
                  <a:pt x="2232421" y="4990702"/>
                </a:lnTo>
                <a:lnTo>
                  <a:pt x="0" y="499070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96D3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68829" y="3020616"/>
            <a:ext cx="807085" cy="0"/>
          </a:xfrm>
          <a:custGeom>
            <a:avLst/>
            <a:gdLst/>
            <a:ahLst/>
            <a:cxnLst/>
            <a:rect l="l" t="t" r="r" b="b"/>
            <a:pathLst>
              <a:path w="807085">
                <a:moveTo>
                  <a:pt x="0" y="0"/>
                </a:moveTo>
                <a:lnTo>
                  <a:pt x="806763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2785" y="458390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72785" y="5328046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9149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88965" y="620814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0"/>
                </a:lnTo>
                <a:lnTo>
                  <a:pt x="83819" y="167640"/>
                </a:lnTo>
                <a:lnTo>
                  <a:pt x="167639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9737" y="383976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59737" y="4583908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5">
                <a:moveTo>
                  <a:pt x="0" y="0"/>
                </a:moveTo>
                <a:lnTo>
                  <a:pt x="0" y="347264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59737" y="5328048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7970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59737" y="5982893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585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75918" y="622242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3877" y="5328048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7970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03877" y="5982893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933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20058" y="6222776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27641" y="3065858"/>
            <a:ext cx="38100" cy="1121410"/>
          </a:xfrm>
          <a:custGeom>
            <a:avLst/>
            <a:gdLst/>
            <a:ahLst/>
            <a:cxnLst/>
            <a:rect l="l" t="t" r="r" b="b"/>
            <a:pathLst>
              <a:path w="38100" h="1121410">
                <a:moveTo>
                  <a:pt x="0" y="1121172"/>
                </a:moveTo>
                <a:lnTo>
                  <a:pt x="38100" y="1121172"/>
                </a:lnTo>
                <a:lnTo>
                  <a:pt x="38100" y="0"/>
                </a:lnTo>
                <a:lnTo>
                  <a:pt x="0" y="0"/>
                </a:lnTo>
                <a:lnTo>
                  <a:pt x="0" y="11211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27641" y="4583908"/>
            <a:ext cx="38100" cy="347345"/>
          </a:xfrm>
          <a:custGeom>
            <a:avLst/>
            <a:gdLst/>
            <a:ahLst/>
            <a:cxnLst/>
            <a:rect l="l" t="t" r="r" b="b"/>
            <a:pathLst>
              <a:path w="38100" h="347345">
                <a:moveTo>
                  <a:pt x="0" y="347264"/>
                </a:moveTo>
                <a:lnTo>
                  <a:pt x="38100" y="347264"/>
                </a:lnTo>
                <a:lnTo>
                  <a:pt x="38100" y="0"/>
                </a:lnTo>
                <a:lnTo>
                  <a:pt x="0" y="0"/>
                </a:lnTo>
                <a:lnTo>
                  <a:pt x="0" y="3472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27641" y="5328048"/>
            <a:ext cx="38100" cy="258445"/>
          </a:xfrm>
          <a:custGeom>
            <a:avLst/>
            <a:gdLst/>
            <a:ahLst/>
            <a:cxnLst/>
            <a:rect l="l" t="t" r="r" b="b"/>
            <a:pathLst>
              <a:path w="38100" h="258445">
                <a:moveTo>
                  <a:pt x="0" y="257970"/>
                </a:moveTo>
                <a:lnTo>
                  <a:pt x="38100" y="257970"/>
                </a:lnTo>
                <a:lnTo>
                  <a:pt x="38100" y="0"/>
                </a:lnTo>
                <a:lnTo>
                  <a:pt x="0" y="0"/>
                </a:lnTo>
                <a:lnTo>
                  <a:pt x="0" y="25797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46691" y="5982893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01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62871" y="621454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4660" y="4194175"/>
            <a:ext cx="0" cy="3037840"/>
          </a:xfrm>
          <a:custGeom>
            <a:avLst/>
            <a:gdLst/>
            <a:ahLst/>
            <a:cxnLst/>
            <a:rect l="l" t="t" r="r" b="b"/>
            <a:pathLst>
              <a:path h="3037840">
                <a:moveTo>
                  <a:pt x="0" y="0"/>
                </a:moveTo>
                <a:lnTo>
                  <a:pt x="0" y="3037246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2160" y="2793843"/>
            <a:ext cx="0" cy="871855"/>
          </a:xfrm>
          <a:custGeom>
            <a:avLst/>
            <a:gdLst/>
            <a:ahLst/>
            <a:cxnLst/>
            <a:rect l="l" t="t" r="r" b="b"/>
            <a:pathLst>
              <a:path h="871854">
                <a:moveTo>
                  <a:pt x="0" y="0"/>
                </a:moveTo>
                <a:lnTo>
                  <a:pt x="0" y="871288"/>
                </a:lnTo>
              </a:path>
            </a:pathLst>
          </a:custGeom>
          <a:ln w="38100">
            <a:solidFill>
              <a:srgbClr val="4F7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61771" y="6600825"/>
            <a:ext cx="2103755" cy="0"/>
          </a:xfrm>
          <a:custGeom>
            <a:avLst/>
            <a:gdLst/>
            <a:ahLst/>
            <a:cxnLst/>
            <a:rect l="l" t="t" r="r" b="b"/>
            <a:pathLst>
              <a:path w="2103754">
                <a:moveTo>
                  <a:pt x="0" y="0"/>
                </a:moveTo>
                <a:lnTo>
                  <a:pt x="2103437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76725" y="4395389"/>
            <a:ext cx="379095" cy="0"/>
          </a:xfrm>
          <a:custGeom>
            <a:avLst/>
            <a:gdLst/>
            <a:ahLst/>
            <a:cxnLst/>
            <a:rect l="l" t="t" r="r" b="b"/>
            <a:pathLst>
              <a:path w="379095">
                <a:moveTo>
                  <a:pt x="0" y="0"/>
                </a:moveTo>
                <a:lnTo>
                  <a:pt x="378561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5360" y="4395389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143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96770" y="431157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0"/>
                </a:lnTo>
                <a:lnTo>
                  <a:pt x="167639" y="167640"/>
                </a:lnTo>
                <a:lnTo>
                  <a:pt x="167639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68112" y="3800078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72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31091" y="3800078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803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82499" y="371625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83821"/>
                </a:lnTo>
                <a:lnTo>
                  <a:pt x="16763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68112" y="5159375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093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58646" y="5159375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5248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01769" y="3065859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851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17949" y="324866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1847" y="3839766"/>
            <a:ext cx="0" cy="211454"/>
          </a:xfrm>
          <a:custGeom>
            <a:avLst/>
            <a:gdLst/>
            <a:ahLst/>
            <a:cxnLst/>
            <a:rect l="l" t="t" r="r" b="b"/>
            <a:pathLst>
              <a:path h="211454">
                <a:moveTo>
                  <a:pt x="0" y="0"/>
                </a:moveTo>
                <a:lnTo>
                  <a:pt x="0" y="211247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8027" y="4031965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0"/>
                </a:lnTo>
                <a:lnTo>
                  <a:pt x="83819" y="167639"/>
                </a:lnTo>
                <a:lnTo>
                  <a:pt x="167639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94737" y="306586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8571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10919" y="4025380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38331" y="4583906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158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54511" y="4783014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27641" y="3065858"/>
            <a:ext cx="38100" cy="1121410"/>
          </a:xfrm>
          <a:custGeom>
            <a:avLst/>
            <a:gdLst/>
            <a:ahLst/>
            <a:cxnLst/>
            <a:rect l="l" t="t" r="r" b="b"/>
            <a:pathLst>
              <a:path w="38100" h="1121410">
                <a:moveTo>
                  <a:pt x="0" y="1121172"/>
                </a:moveTo>
                <a:lnTo>
                  <a:pt x="38100" y="1121172"/>
                </a:lnTo>
                <a:lnTo>
                  <a:pt x="38100" y="0"/>
                </a:lnTo>
                <a:lnTo>
                  <a:pt x="0" y="0"/>
                </a:lnTo>
                <a:lnTo>
                  <a:pt x="0" y="1121172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427641" y="4583908"/>
            <a:ext cx="38100" cy="347345"/>
          </a:xfrm>
          <a:custGeom>
            <a:avLst/>
            <a:gdLst/>
            <a:ahLst/>
            <a:cxnLst/>
            <a:rect l="l" t="t" r="r" b="b"/>
            <a:pathLst>
              <a:path w="38100" h="347345">
                <a:moveTo>
                  <a:pt x="0" y="347264"/>
                </a:moveTo>
                <a:lnTo>
                  <a:pt x="38100" y="347264"/>
                </a:lnTo>
                <a:lnTo>
                  <a:pt x="38100" y="0"/>
                </a:lnTo>
                <a:lnTo>
                  <a:pt x="0" y="0"/>
                </a:lnTo>
                <a:lnTo>
                  <a:pt x="0" y="34726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27641" y="5328048"/>
            <a:ext cx="38100" cy="258445"/>
          </a:xfrm>
          <a:custGeom>
            <a:avLst/>
            <a:gdLst/>
            <a:ahLst/>
            <a:cxnLst/>
            <a:rect l="l" t="t" r="r" b="b"/>
            <a:pathLst>
              <a:path w="38100" h="258445">
                <a:moveTo>
                  <a:pt x="0" y="257970"/>
                </a:moveTo>
                <a:lnTo>
                  <a:pt x="38100" y="257970"/>
                </a:lnTo>
                <a:lnTo>
                  <a:pt x="38100" y="0"/>
                </a:lnTo>
                <a:lnTo>
                  <a:pt x="0" y="0"/>
                </a:lnTo>
                <a:lnTo>
                  <a:pt x="0" y="25797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46691" y="5982893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0"/>
                </a:moveTo>
                <a:lnTo>
                  <a:pt x="0" y="250701"/>
                </a:lnTo>
              </a:path>
            </a:pathLst>
          </a:custGeom>
          <a:ln w="3810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62871" y="621454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63316" y="2691608"/>
            <a:ext cx="1748789" cy="294953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105"/>
              </a:lnSpc>
            </a:pPr>
            <a:r>
              <a:rPr sz="1000" b="1" spc="50" dirty="0">
                <a:solidFill>
                  <a:srgbClr val="444444"/>
                </a:solidFill>
                <a:latin typeface="Calibri"/>
                <a:cs typeface="Calibri"/>
              </a:rPr>
              <a:t>Crop</a:t>
            </a:r>
            <a:r>
              <a:rPr sz="1000" b="1" spc="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Production</a:t>
            </a:r>
            <a:endParaRPr sz="1000">
              <a:latin typeface="Calibri"/>
              <a:cs typeface="Calibri"/>
            </a:endParaRPr>
          </a:p>
          <a:p>
            <a:pPr marL="1270" algn="ctr"/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Input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follow</a:t>
            </a:r>
            <a:r>
              <a:rPr sz="1000" b="1" spc="7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production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63317" y="3408164"/>
            <a:ext cx="870585" cy="328936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58746" marR="133982" indent="-38099">
              <a:spcBef>
                <a:spcPts val="165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Husbandry 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Pig/Cattle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63316" y="4196955"/>
            <a:ext cx="1748789" cy="307777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" algn="ctr">
              <a:lnSpc>
                <a:spcPts val="1155"/>
              </a:lnSpc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Production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of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foods</a:t>
            </a:r>
            <a:endParaRPr sz="1000">
              <a:latin typeface="Calibri"/>
              <a:cs typeface="Calibri"/>
            </a:endParaRPr>
          </a:p>
          <a:p>
            <a:pPr marL="17780" algn="ctr"/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other 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biological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products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63316" y="4931172"/>
            <a:ext cx="1748789" cy="316753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1941" marR="346067" indent="-12700">
              <a:spcBef>
                <a:spcPts val="70"/>
              </a:spcBef>
            </a:pP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Consumption </a:t>
            </a:r>
            <a:r>
              <a:rPr sz="1000" b="1" spc="-45" dirty="0">
                <a:solidFill>
                  <a:srgbClr val="444444"/>
                </a:solidFill>
                <a:latin typeface="Calibri"/>
                <a:cs typeface="Calibri"/>
              </a:rPr>
              <a:t>/ </a:t>
            </a: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use 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Food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&amp;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Ingredient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65208" y="6379766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8" y="0"/>
                </a:lnTo>
                <a:lnTo>
                  <a:pt x="1736328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65208" y="6379766"/>
            <a:ext cx="1736725" cy="396875"/>
          </a:xfrm>
          <a:custGeom>
            <a:avLst/>
            <a:gdLst/>
            <a:ahLst/>
            <a:cxnLst/>
            <a:rect l="l" t="t" r="r" b="b"/>
            <a:pathLst>
              <a:path w="1736725" h="396875">
                <a:moveTo>
                  <a:pt x="0" y="0"/>
                </a:moveTo>
                <a:lnTo>
                  <a:pt x="1736328" y="0"/>
                </a:lnTo>
                <a:lnTo>
                  <a:pt x="1736328" y="396875"/>
                </a:lnTo>
                <a:lnTo>
                  <a:pt x="0" y="3968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365208" y="6375401"/>
            <a:ext cx="17367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39" marR="227960" indent="139697">
              <a:spcBef>
                <a:spcPts val="100"/>
              </a:spcBef>
            </a:pP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Recipient </a:t>
            </a:r>
            <a:r>
              <a:rPr sz="1000" b="1" spc="-45" dirty="0">
                <a:solidFill>
                  <a:srgbClr val="444444"/>
                </a:solidFill>
                <a:latin typeface="Calibri"/>
                <a:cs typeface="Calibri"/>
              </a:rPr>
              <a:t>/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beach 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(Aquatic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environment)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172179" y="2887266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57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21377" y="284916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19035" y="2714229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19">
                <a:moveTo>
                  <a:pt x="0" y="0"/>
                </a:moveTo>
                <a:lnTo>
                  <a:pt x="892967" y="0"/>
                </a:lnTo>
                <a:lnTo>
                  <a:pt x="892967" y="337342"/>
                </a:lnTo>
                <a:lnTo>
                  <a:pt x="0" y="337342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19035" y="2714229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19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419035" y="27051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853" marR="71753" indent="-2540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Substitution</a:t>
            </a:r>
            <a:r>
              <a:rPr sz="900" b="1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44444"/>
                </a:solidFill>
                <a:latin typeface="Calibri"/>
                <a:cs typeface="Calibri"/>
              </a:rPr>
              <a:t>of  fossils</a:t>
            </a: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172179" y="3611562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57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21377" y="35734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19035" y="341312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7" y="0"/>
                </a:lnTo>
                <a:lnTo>
                  <a:pt x="892967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19035" y="341312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9419035" y="34036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853" marR="71753" indent="-2540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Substitution</a:t>
            </a:r>
            <a:r>
              <a:rPr sz="900" b="1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44444"/>
                </a:solidFill>
                <a:latin typeface="Calibri"/>
                <a:cs typeface="Calibri"/>
              </a:rPr>
              <a:t>of  fossils</a:t>
            </a: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172179" y="4405312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57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21377" y="436721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419035" y="420687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7" y="0"/>
                </a:lnTo>
                <a:lnTo>
                  <a:pt x="892967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419035" y="4206875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9419035" y="41910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853" marR="71753" indent="-2540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Substitution</a:t>
            </a:r>
            <a:r>
              <a:rPr sz="900" b="1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44444"/>
                </a:solidFill>
                <a:latin typeface="Calibri"/>
                <a:cs typeface="Calibri"/>
              </a:rPr>
              <a:t>of  fossils</a:t>
            </a: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172179" y="5119687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>
                <a:moveTo>
                  <a:pt x="0" y="0"/>
                </a:moveTo>
                <a:lnTo>
                  <a:pt x="246857" y="0"/>
                </a:lnTo>
              </a:path>
            </a:pathLst>
          </a:custGeom>
          <a:ln w="127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121377" y="50815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57150" y="38100"/>
                </a:lnTo>
                <a:lnTo>
                  <a:pt x="762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19035" y="4931171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7" y="0"/>
                </a:lnTo>
                <a:lnTo>
                  <a:pt x="892967" y="337345"/>
                </a:lnTo>
                <a:lnTo>
                  <a:pt x="0" y="337345"/>
                </a:lnTo>
                <a:lnTo>
                  <a:pt x="0" y="0"/>
                </a:lnTo>
                <a:close/>
              </a:path>
            </a:pathLst>
          </a:custGeom>
          <a:solidFill>
            <a:srgbClr val="F1F0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19035" y="4931171"/>
            <a:ext cx="893444" cy="337820"/>
          </a:xfrm>
          <a:custGeom>
            <a:avLst/>
            <a:gdLst/>
            <a:ahLst/>
            <a:cxnLst/>
            <a:rect l="l" t="t" r="r" b="b"/>
            <a:pathLst>
              <a:path w="893445" h="337820">
                <a:moveTo>
                  <a:pt x="0" y="0"/>
                </a:moveTo>
                <a:lnTo>
                  <a:pt x="892968" y="0"/>
                </a:lnTo>
                <a:lnTo>
                  <a:pt x="892968" y="337343"/>
                </a:lnTo>
                <a:lnTo>
                  <a:pt x="0" y="3373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9419035" y="4914901"/>
            <a:ext cx="893444" cy="28212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9853" marR="71753" indent="-25400">
              <a:lnSpc>
                <a:spcPts val="1000"/>
              </a:lnSpc>
              <a:spcBef>
                <a:spcPts val="200"/>
              </a:spcBef>
            </a:pP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Substitution</a:t>
            </a:r>
            <a:r>
              <a:rPr sz="900" b="1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444444"/>
                </a:solidFill>
                <a:latin typeface="Calibri"/>
                <a:cs typeface="Calibri"/>
              </a:rPr>
              <a:t>of  fossils</a:t>
            </a:r>
            <a:r>
              <a:rPr sz="900" b="1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678487" y="4742420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5">
                <a:moveTo>
                  <a:pt x="0" y="0"/>
                </a:moveTo>
                <a:lnTo>
                  <a:pt x="0" y="435932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94667" y="459382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20" y="0"/>
                </a:moveTo>
                <a:lnTo>
                  <a:pt x="0" y="167640"/>
                </a:lnTo>
                <a:lnTo>
                  <a:pt x="167640" y="167640"/>
                </a:lnTo>
                <a:lnTo>
                  <a:pt x="83820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71690" y="4762262"/>
            <a:ext cx="0" cy="1856105"/>
          </a:xfrm>
          <a:custGeom>
            <a:avLst/>
            <a:gdLst/>
            <a:ahLst/>
            <a:cxnLst/>
            <a:rect l="l" t="t" r="r" b="b"/>
            <a:pathLst>
              <a:path h="1856104">
                <a:moveTo>
                  <a:pt x="0" y="0"/>
                </a:moveTo>
                <a:lnTo>
                  <a:pt x="0" y="1855628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87871" y="4613672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83818" y="0"/>
                </a:moveTo>
                <a:lnTo>
                  <a:pt x="0" y="167639"/>
                </a:lnTo>
                <a:lnTo>
                  <a:pt x="167639" y="167639"/>
                </a:lnTo>
                <a:lnTo>
                  <a:pt x="83818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97787" y="2797968"/>
            <a:ext cx="2024380" cy="0"/>
          </a:xfrm>
          <a:custGeom>
            <a:avLst/>
            <a:gdLst/>
            <a:ahLst/>
            <a:cxnLst/>
            <a:rect l="l" t="t" r="r" b="b"/>
            <a:pathLst>
              <a:path w="2024379">
                <a:moveTo>
                  <a:pt x="2023800" y="0"/>
                </a:moveTo>
                <a:lnTo>
                  <a:pt x="200475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4F7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02538" y="271414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0" y="0"/>
                </a:moveTo>
                <a:lnTo>
                  <a:pt x="0" y="167640"/>
                </a:lnTo>
                <a:lnTo>
                  <a:pt x="16763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4F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6092614" y="1731663"/>
            <a:ext cx="8489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090">
              <a:spcBef>
                <a:spcPts val="100"/>
              </a:spcBef>
            </a:pPr>
            <a:r>
              <a:rPr sz="1000" b="1" dirty="0">
                <a:solidFill>
                  <a:srgbClr val="444444"/>
                </a:solidFill>
                <a:latin typeface="Calibri"/>
                <a:cs typeface="Calibri"/>
              </a:rPr>
              <a:t>Total</a:t>
            </a:r>
            <a:r>
              <a:rPr sz="1000" b="1" spc="-4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114" dirty="0">
                <a:solidFill>
                  <a:srgbClr val="444444"/>
                </a:solidFill>
                <a:latin typeface="Calibri"/>
                <a:cs typeface="Calibri"/>
              </a:rPr>
              <a:t>N  </a:t>
            </a:r>
            <a:r>
              <a:rPr sz="1000" b="1" spc="75" dirty="0">
                <a:solidFill>
                  <a:srgbClr val="444444"/>
                </a:solidFill>
                <a:latin typeface="Calibri"/>
                <a:cs typeface="Calibri"/>
              </a:rPr>
              <a:t>Of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this</a:t>
            </a:r>
            <a:r>
              <a:rPr sz="1000" b="1" spc="-5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90" dirty="0">
                <a:solidFill>
                  <a:srgbClr val="444444"/>
                </a:solidFill>
                <a:latin typeface="Calibri"/>
                <a:cs typeface="Calibri"/>
              </a:rPr>
              <a:t>NH4-N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273462" y="2036463"/>
            <a:ext cx="6680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5080" indent="-20320" algn="just">
              <a:spcBef>
                <a:spcPts val="100"/>
              </a:spcBef>
            </a:pP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phosphorus 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potassium 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The</a:t>
            </a:r>
            <a:r>
              <a:rPr sz="1000" b="1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carbon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637923" y="7164586"/>
            <a:ext cx="4172585" cy="0"/>
          </a:xfrm>
          <a:custGeom>
            <a:avLst/>
            <a:gdLst/>
            <a:ahLst/>
            <a:cxnLst/>
            <a:rect l="l" t="t" r="r" b="b"/>
            <a:pathLst>
              <a:path w="4172584">
                <a:moveTo>
                  <a:pt x="0" y="0"/>
                </a:moveTo>
                <a:lnTo>
                  <a:pt x="4172496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896348" y="7233688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681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793321" y="2874567"/>
            <a:ext cx="0" cy="2652395"/>
          </a:xfrm>
          <a:custGeom>
            <a:avLst/>
            <a:gdLst/>
            <a:ahLst/>
            <a:cxnLst/>
            <a:rect l="l" t="t" r="r" b="b"/>
            <a:pathLst>
              <a:path h="2652395">
                <a:moveTo>
                  <a:pt x="0" y="0"/>
                </a:moveTo>
                <a:lnTo>
                  <a:pt x="0" y="2651918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93321" y="615196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8978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808496" y="675056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394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490361" y="2897187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41769" y="2813367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80440" y="3591718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31847" y="3507898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90361" y="4355703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341769" y="427188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1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490361" y="5089921"/>
            <a:ext cx="318135" cy="0"/>
          </a:xfrm>
          <a:custGeom>
            <a:avLst/>
            <a:gdLst/>
            <a:ahLst/>
            <a:cxnLst/>
            <a:rect l="l" t="t" r="r" b="b"/>
            <a:pathLst>
              <a:path w="318134">
                <a:moveTo>
                  <a:pt x="0" y="0"/>
                </a:moveTo>
                <a:lnTo>
                  <a:pt x="19049" y="0"/>
                </a:lnTo>
                <a:lnTo>
                  <a:pt x="317738" y="0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41769" y="5006101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40" h="167639">
                <a:moveTo>
                  <a:pt x="167640" y="0"/>
                </a:moveTo>
                <a:lnTo>
                  <a:pt x="0" y="83820"/>
                </a:lnTo>
                <a:lnTo>
                  <a:pt x="167640" y="167640"/>
                </a:lnTo>
                <a:lnTo>
                  <a:pt x="167640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0197611" y="6230938"/>
            <a:ext cx="1209040" cy="491801"/>
          </a:xfrm>
          <a:prstGeom prst="rect">
            <a:avLst/>
          </a:prstGeom>
          <a:solidFill>
            <a:srgbClr val="F2F2F6"/>
          </a:solidFill>
        </p:spPr>
        <p:txBody>
          <a:bodyPr vert="horz" wrap="square" lIns="0" tIns="29845" rIns="0" bIns="0" rtlCol="0">
            <a:spAutoFit/>
          </a:bodyPr>
          <a:lstStyle/>
          <a:p>
            <a:pPr marL="93343" marR="83818" algn="ctr">
              <a:spcBef>
                <a:spcPts val="235"/>
              </a:spcBef>
            </a:pP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Energy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 production </a:t>
            </a: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Biogas 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power/heat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321302" y="5357812"/>
            <a:ext cx="1677035" cy="436880"/>
          </a:xfrm>
          <a:custGeom>
            <a:avLst/>
            <a:gdLst/>
            <a:ahLst/>
            <a:cxnLst/>
            <a:rect l="l" t="t" r="r" b="b"/>
            <a:pathLst>
              <a:path w="1677035" h="436879">
                <a:moveTo>
                  <a:pt x="0" y="0"/>
                </a:moveTo>
                <a:lnTo>
                  <a:pt x="1676797" y="0"/>
                </a:lnTo>
                <a:lnTo>
                  <a:pt x="1676797" y="436562"/>
                </a:lnTo>
                <a:lnTo>
                  <a:pt x="0" y="436562"/>
                </a:lnTo>
                <a:lnTo>
                  <a:pt x="0" y="0"/>
                </a:lnTo>
                <a:close/>
              </a:path>
            </a:pathLst>
          </a:custGeom>
          <a:solidFill>
            <a:srgbClr val="004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21302" y="5357812"/>
            <a:ext cx="1677035" cy="436880"/>
          </a:xfrm>
          <a:custGeom>
            <a:avLst/>
            <a:gdLst/>
            <a:ahLst/>
            <a:cxnLst/>
            <a:rect l="l" t="t" r="r" b="b"/>
            <a:pathLst>
              <a:path w="1677035" h="436879">
                <a:moveTo>
                  <a:pt x="0" y="0"/>
                </a:moveTo>
                <a:lnTo>
                  <a:pt x="1676796" y="0"/>
                </a:lnTo>
                <a:lnTo>
                  <a:pt x="1676796" y="436562"/>
                </a:lnTo>
                <a:lnTo>
                  <a:pt x="0" y="436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325271" y="5359401"/>
            <a:ext cx="1392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5" dirty="0">
                <a:solidFill>
                  <a:srgbClr val="FFFFFF"/>
                </a:solidFill>
                <a:latin typeface="Gill Sans MT"/>
                <a:cs typeface="Gill Sans MT"/>
              </a:rPr>
              <a:t>CO</a:t>
            </a:r>
            <a:r>
              <a:rPr sz="900" b="1" spc="-1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900" b="1" spc="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displacement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325269" y="5549901"/>
            <a:ext cx="14935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30" dirty="0">
                <a:solidFill>
                  <a:srgbClr val="FFFFFF"/>
                </a:solidFill>
                <a:latin typeface="Gill Sans MT"/>
                <a:cs typeface="Gill Sans MT"/>
              </a:rPr>
              <a:t>from </a:t>
            </a:r>
            <a:r>
              <a:rPr sz="1200" b="1" spc="55" dirty="0">
                <a:solidFill>
                  <a:srgbClr val="FFFFFF"/>
                </a:solidFill>
                <a:latin typeface="Gill Sans MT"/>
                <a:cs typeface="Gill Sans MT"/>
              </a:rPr>
              <a:t>organic</a:t>
            </a:r>
            <a:r>
              <a:rPr sz="12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Gill Sans MT"/>
                <a:cs typeface="Gill Sans MT"/>
              </a:rPr>
              <a:t>waste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65219" y="6886792"/>
            <a:ext cx="2073910" cy="345223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14624" marR="196210" indent="25400">
              <a:lnSpc>
                <a:spcPct val="108300"/>
              </a:lnSpc>
              <a:spcBef>
                <a:spcPts val="100"/>
              </a:spcBef>
            </a:pP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Greenhouse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gas </a:t>
            </a:r>
            <a:r>
              <a:rPr sz="1000" b="1" spc="90" dirty="0">
                <a:solidFill>
                  <a:srgbClr val="FFFFFF"/>
                </a:solidFill>
                <a:latin typeface="Gill Sans MT"/>
                <a:cs typeface="Gill Sans MT"/>
              </a:rPr>
              <a:t>- </a:t>
            </a:r>
            <a:r>
              <a:rPr sz="1000" b="1" spc="60" dirty="0">
                <a:solidFill>
                  <a:srgbClr val="FFFFFF"/>
                </a:solidFill>
                <a:latin typeface="Gill Sans MT"/>
                <a:cs typeface="Gill Sans MT"/>
              </a:rPr>
              <a:t>displa-  </a:t>
            </a:r>
            <a:r>
              <a:rPr sz="1000" b="1" spc="10" dirty="0">
                <a:solidFill>
                  <a:srgbClr val="FFFFFF"/>
                </a:solidFill>
                <a:latin typeface="Gill Sans MT"/>
                <a:cs typeface="Gill Sans MT"/>
              </a:rPr>
              <a:t>cement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1000" b="1" spc="40" dirty="0">
                <a:solidFill>
                  <a:srgbClr val="FFFFFF"/>
                </a:solidFill>
                <a:latin typeface="Gill Sans MT"/>
                <a:cs typeface="Gill Sans MT"/>
              </a:rPr>
              <a:t>greenhouse</a:t>
            </a:r>
            <a:r>
              <a:rPr sz="10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gas</a:t>
            </a:r>
            <a:endParaRPr sz="1000" dirty="0">
              <a:latin typeface="Gill Sans MT"/>
              <a:cs typeface="Gill Sans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581276" y="6288883"/>
            <a:ext cx="2057400" cy="50885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3" marR="87628" indent="7620" algn="ctr">
              <a:lnSpc>
                <a:spcPct val="108300"/>
              </a:lnSpc>
              <a:spcBef>
                <a:spcPts val="80"/>
              </a:spcBef>
            </a:pP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Removing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 </a:t>
            </a:r>
            <a:r>
              <a:rPr sz="1000" b="1" spc="25" dirty="0">
                <a:solidFill>
                  <a:srgbClr val="FFFFFF"/>
                </a:solidFill>
                <a:latin typeface="Gill Sans MT"/>
                <a:cs typeface="Gill Sans MT"/>
              </a:rPr>
              <a:t>from </a:t>
            </a:r>
            <a:r>
              <a:rPr sz="1000" b="1" spc="15" dirty="0">
                <a:solidFill>
                  <a:srgbClr val="FFFFFF"/>
                </a:solidFill>
                <a:latin typeface="Gill Sans MT"/>
                <a:cs typeface="Gill Sans MT"/>
              </a:rPr>
              <a:t>the 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recipient. </a:t>
            </a:r>
            <a:r>
              <a:rPr sz="1000" b="1" spc="40" dirty="0">
                <a:solidFill>
                  <a:srgbClr val="FFFFFF"/>
                </a:solidFill>
                <a:latin typeface="Gill Sans MT"/>
                <a:cs typeface="Gill Sans MT"/>
              </a:rPr>
              <a:t>Reduction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1000" b="1" spc="-11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losses  of</a:t>
            </a:r>
            <a:r>
              <a:rPr sz="1000" b="1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319713" y="5945583"/>
            <a:ext cx="1283335" cy="50949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0795" rIns="0" bIns="0" rtlCol="0">
            <a:spAutoFit/>
          </a:bodyPr>
          <a:lstStyle/>
          <a:p>
            <a:pPr marL="55879" marR="58418" indent="3810" algn="ctr">
              <a:lnSpc>
                <a:spcPct val="108300"/>
              </a:lnSpc>
              <a:spcBef>
                <a:spcPts val="85"/>
              </a:spcBef>
            </a:pPr>
            <a:r>
              <a:rPr sz="1000" b="1" spc="35" dirty="0">
                <a:solidFill>
                  <a:srgbClr val="FFFFFF"/>
                </a:solidFill>
                <a:latin typeface="Gill Sans MT"/>
                <a:cs typeface="Gill Sans MT"/>
              </a:rPr>
              <a:t>Removing 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 </a:t>
            </a:r>
            <a:r>
              <a:rPr sz="1000" b="1" spc="25" dirty="0">
                <a:solidFill>
                  <a:srgbClr val="FFFFFF"/>
                </a:solidFill>
                <a:latin typeface="Gill Sans MT"/>
                <a:cs typeface="Gill Sans MT"/>
              </a:rPr>
              <a:t>from</a:t>
            </a:r>
            <a:r>
              <a:rPr sz="10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Gill Sans MT"/>
                <a:cs typeface="Gill Sans MT"/>
              </a:rPr>
              <a:t>the 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recipient.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9855598" y="5526484"/>
            <a:ext cx="1617345" cy="578685"/>
          </a:xfrm>
          <a:prstGeom prst="rect">
            <a:avLst/>
          </a:prstGeom>
          <a:solidFill>
            <a:srgbClr val="0042AA"/>
          </a:solidFill>
          <a:ln w="3175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30172" marR="113027" algn="ctr">
              <a:lnSpc>
                <a:spcPct val="104200"/>
              </a:lnSpc>
              <a:spcBef>
                <a:spcPts val="20"/>
              </a:spcBef>
            </a:pPr>
            <a:r>
              <a:rPr sz="1200" b="1" spc="-15" dirty="0">
                <a:solidFill>
                  <a:srgbClr val="FFFFFF"/>
                </a:solidFill>
                <a:latin typeface="Gill Sans MT"/>
                <a:cs typeface="Gill Sans MT"/>
              </a:rPr>
              <a:t>CO</a:t>
            </a:r>
            <a:r>
              <a:rPr sz="900" b="1" spc="-15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9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displacement </a:t>
            </a:r>
            <a:r>
              <a:rPr sz="1200" b="1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Gill Sans MT"/>
                <a:cs typeface="Gill Sans MT"/>
              </a:rPr>
              <a:t>from </a:t>
            </a:r>
            <a:r>
              <a:rPr sz="1200" b="1" spc="40" dirty="0">
                <a:solidFill>
                  <a:srgbClr val="FFFFFF"/>
                </a:solidFill>
                <a:latin typeface="Gill Sans MT"/>
                <a:cs typeface="Gill Sans MT"/>
              </a:rPr>
              <a:t>energy  </a:t>
            </a:r>
            <a:r>
              <a:rPr sz="1200" b="1" spc="50" dirty="0">
                <a:solidFill>
                  <a:srgbClr val="FFFFFF"/>
                </a:solidFill>
                <a:latin typeface="Gill Sans MT"/>
                <a:cs typeface="Gill Sans MT"/>
              </a:rPr>
              <a:t>consumption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362502" y="4137421"/>
            <a:ext cx="614680" cy="419100"/>
          </a:xfrm>
          <a:custGeom>
            <a:avLst/>
            <a:gdLst/>
            <a:ahLst/>
            <a:cxnLst/>
            <a:rect l="l" t="t" r="r" b="b"/>
            <a:pathLst>
              <a:path w="614679" h="419100">
                <a:moveTo>
                  <a:pt x="0" y="0"/>
                </a:moveTo>
                <a:lnTo>
                  <a:pt x="614221" y="0"/>
                </a:lnTo>
                <a:lnTo>
                  <a:pt x="614221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2F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6362502" y="4152902"/>
            <a:ext cx="6146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08" marR="58418" indent="-25400">
              <a:spcBef>
                <a:spcPts val="100"/>
              </a:spcBef>
            </a:pP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Residues 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035437" y="3571875"/>
            <a:ext cx="318770" cy="0"/>
          </a:xfrm>
          <a:custGeom>
            <a:avLst/>
            <a:gdLst/>
            <a:ahLst/>
            <a:cxnLst/>
            <a:rect l="l" t="t" r="r" b="b"/>
            <a:pathLst>
              <a:path w="318770">
                <a:moveTo>
                  <a:pt x="0" y="0"/>
                </a:moveTo>
                <a:lnTo>
                  <a:pt x="318455" y="0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86847" y="3488055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8" y="0"/>
                </a:moveTo>
                <a:lnTo>
                  <a:pt x="0" y="83820"/>
                </a:lnTo>
                <a:lnTo>
                  <a:pt x="167638" y="167640"/>
                </a:lnTo>
                <a:lnTo>
                  <a:pt x="167638" y="0"/>
                </a:lnTo>
                <a:close/>
              </a:path>
            </a:pathLst>
          </a:custGeom>
          <a:solidFill>
            <a:srgbClr val="005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91300" y="3001565"/>
            <a:ext cx="0" cy="491490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0"/>
                </a:moveTo>
                <a:lnTo>
                  <a:pt x="0" y="490934"/>
                </a:lnTo>
              </a:path>
            </a:pathLst>
          </a:custGeom>
          <a:ln w="38100">
            <a:solidFill>
              <a:srgbClr val="005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53892" y="3492500"/>
            <a:ext cx="614680" cy="419100"/>
          </a:xfrm>
          <a:custGeom>
            <a:avLst/>
            <a:gdLst/>
            <a:ahLst/>
            <a:cxnLst/>
            <a:rect l="l" t="t" r="r" b="b"/>
            <a:pathLst>
              <a:path w="614679" h="419100">
                <a:moveTo>
                  <a:pt x="0" y="0"/>
                </a:moveTo>
                <a:lnTo>
                  <a:pt x="614220" y="0"/>
                </a:lnTo>
                <a:lnTo>
                  <a:pt x="61422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2F2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353892" y="3505202"/>
            <a:ext cx="6146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898" marR="62864" indent="-25400">
              <a:spcBef>
                <a:spcPts val="100"/>
              </a:spcBef>
            </a:pP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Residues 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509671" y="1358901"/>
            <a:ext cx="139890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spcBef>
                <a:spcPts val="100"/>
              </a:spcBef>
            </a:pPr>
            <a:r>
              <a:rPr sz="1400" b="1" spc="35" dirty="0">
                <a:latin typeface="Calibri"/>
                <a:cs typeface="Calibri"/>
              </a:rPr>
              <a:t>Life</a:t>
            </a:r>
            <a:r>
              <a:rPr sz="1400" b="1" spc="60" dirty="0">
                <a:latin typeface="Calibri"/>
                <a:cs typeface="Calibri"/>
              </a:rPr>
              <a:t> </a:t>
            </a:r>
            <a:r>
              <a:rPr sz="1400" b="1" spc="50" dirty="0">
                <a:latin typeface="Calibri"/>
                <a:cs typeface="Calibri"/>
              </a:rPr>
              <a:t>cycle</a:t>
            </a:r>
            <a:endParaRPr sz="1400">
              <a:latin typeface="Calibri"/>
              <a:cs typeface="Calibri"/>
            </a:endParaRPr>
          </a:p>
          <a:p>
            <a:pPr algn="ctr">
              <a:spcBef>
                <a:spcPts val="20"/>
              </a:spcBef>
            </a:pPr>
            <a:r>
              <a:rPr sz="1200" b="1" spc="20" dirty="0">
                <a:latin typeface="Calibri"/>
                <a:cs typeface="Calibri"/>
              </a:rPr>
              <a:t>From </a:t>
            </a:r>
            <a:r>
              <a:rPr sz="1200" b="1" spc="30" dirty="0">
                <a:latin typeface="Calibri"/>
                <a:cs typeface="Calibri"/>
              </a:rPr>
              <a:t>cradle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5" dirty="0">
                <a:latin typeface="Calibri"/>
                <a:cs typeface="Calibri"/>
              </a:rPr>
              <a:t>grave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807855" y="5584429"/>
            <a:ext cx="1304290" cy="34842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15875" rIns="0" bIns="0" rtlCol="0">
            <a:spAutoFit/>
          </a:bodyPr>
          <a:lstStyle/>
          <a:p>
            <a:pPr marL="171446" marR="128902" indent="88898">
              <a:lnSpc>
                <a:spcPct val="108300"/>
              </a:lnSpc>
              <a:spcBef>
                <a:spcPts val="125"/>
              </a:spcBef>
            </a:pPr>
            <a:r>
              <a:rPr sz="1000" b="1" spc="40" dirty="0">
                <a:solidFill>
                  <a:srgbClr val="FFFFFF"/>
                </a:solidFill>
                <a:latin typeface="Gill Sans MT"/>
                <a:cs typeface="Gill Sans MT"/>
              </a:rPr>
              <a:t>Reduction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of  </a:t>
            </a:r>
            <a:r>
              <a:rPr sz="1000" b="1" spc="30" dirty="0">
                <a:solidFill>
                  <a:srgbClr val="FFFFFF"/>
                </a:solidFill>
                <a:latin typeface="Gill Sans MT"/>
                <a:cs typeface="Gill Sans MT"/>
              </a:rPr>
              <a:t>nutrients</a:t>
            </a:r>
            <a:r>
              <a:rPr sz="10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50" dirty="0">
                <a:solidFill>
                  <a:srgbClr val="FFFFFF"/>
                </a:solidFill>
                <a:latin typeface="Gill Sans MT"/>
                <a:cs typeface="Gill Sans MT"/>
              </a:rPr>
              <a:t>losses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353892" y="4851796"/>
            <a:ext cx="614680" cy="419100"/>
          </a:xfrm>
          <a:custGeom>
            <a:avLst/>
            <a:gdLst/>
            <a:ahLst/>
            <a:cxnLst/>
            <a:rect l="l" t="t" r="r" b="b"/>
            <a:pathLst>
              <a:path w="614679" h="419100">
                <a:moveTo>
                  <a:pt x="0" y="0"/>
                </a:moveTo>
                <a:lnTo>
                  <a:pt x="614220" y="0"/>
                </a:lnTo>
                <a:lnTo>
                  <a:pt x="614220" y="419100"/>
                </a:lnTo>
                <a:lnTo>
                  <a:pt x="0" y="419100"/>
                </a:lnTo>
                <a:lnTo>
                  <a:pt x="0" y="0"/>
                </a:lnTo>
                <a:close/>
              </a:path>
            </a:pathLst>
          </a:custGeom>
          <a:solidFill>
            <a:srgbClr val="F2F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6353892" y="4864101"/>
            <a:ext cx="6146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898" marR="62864" indent="-25400">
              <a:spcBef>
                <a:spcPts val="100"/>
              </a:spcBef>
            </a:pPr>
            <a:r>
              <a:rPr sz="1000" b="1" spc="10" dirty="0">
                <a:solidFill>
                  <a:srgbClr val="444444"/>
                </a:solidFill>
                <a:latin typeface="Calibri"/>
                <a:cs typeface="Calibri"/>
              </a:rPr>
              <a:t>Residues 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405724" y="6938842"/>
            <a:ext cx="1216660" cy="341760"/>
          </a:xfrm>
          <a:prstGeom prst="rect">
            <a:avLst/>
          </a:prstGeom>
          <a:solidFill>
            <a:srgbClr val="F2F2F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3978" marR="83183" indent="126997">
              <a:spcBef>
                <a:spcPts val="265"/>
              </a:spcBef>
            </a:pPr>
            <a:r>
              <a:rPr sz="1000" b="1" spc="15" dirty="0">
                <a:solidFill>
                  <a:srgbClr val="444444"/>
                </a:solidFill>
                <a:latin typeface="Calibri"/>
                <a:cs typeface="Calibri"/>
              </a:rPr>
              <a:t>Energy </a:t>
            </a:r>
            <a:r>
              <a:rPr sz="1000" b="1" spc="35" dirty="0">
                <a:solidFill>
                  <a:srgbClr val="444444"/>
                </a:solidFill>
                <a:latin typeface="Calibri"/>
                <a:cs typeface="Calibri"/>
              </a:rPr>
              <a:t>Use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of  </a:t>
            </a:r>
            <a:r>
              <a:rPr sz="1000" b="1" spc="30" dirty="0">
                <a:solidFill>
                  <a:srgbClr val="444444"/>
                </a:solidFill>
                <a:latin typeface="Calibri"/>
                <a:cs typeface="Calibri"/>
              </a:rPr>
              <a:t>biological</a:t>
            </a:r>
            <a:r>
              <a:rPr sz="1000" b="1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444444"/>
                </a:solidFill>
                <a:latin typeface="Calibri"/>
                <a:cs typeface="Calibri"/>
              </a:rPr>
              <a:t>residues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894659" y="4812109"/>
            <a:ext cx="0" cy="407034"/>
          </a:xfrm>
          <a:custGeom>
            <a:avLst/>
            <a:gdLst/>
            <a:ahLst/>
            <a:cxnLst/>
            <a:rect l="l" t="t" r="r" b="b"/>
            <a:pathLst>
              <a:path h="407035">
                <a:moveTo>
                  <a:pt x="0" y="0"/>
                </a:moveTo>
                <a:lnTo>
                  <a:pt x="0" y="407035"/>
                </a:lnTo>
              </a:path>
            </a:pathLst>
          </a:custGeom>
          <a:ln w="38100">
            <a:solidFill>
              <a:srgbClr val="E3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10838" y="5200094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39" y="0"/>
                </a:moveTo>
                <a:lnTo>
                  <a:pt x="0" y="0"/>
                </a:lnTo>
                <a:lnTo>
                  <a:pt x="83820" y="167638"/>
                </a:lnTo>
                <a:lnTo>
                  <a:pt x="167639" y="0"/>
                </a:lnTo>
                <a:close/>
              </a:path>
            </a:pathLst>
          </a:custGeom>
          <a:solidFill>
            <a:srgbClr val="E32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01769" y="2355057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687"/>
                </a:lnTo>
              </a:path>
            </a:pathLst>
          </a:custGeom>
          <a:ln w="38100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17949" y="2520693"/>
            <a:ext cx="167640" cy="167640"/>
          </a:xfrm>
          <a:custGeom>
            <a:avLst/>
            <a:gdLst/>
            <a:ahLst/>
            <a:cxnLst/>
            <a:rect l="l" t="t" r="r" b="b"/>
            <a:pathLst>
              <a:path w="167639" h="167639">
                <a:moveTo>
                  <a:pt x="167640" y="0"/>
                </a:moveTo>
                <a:lnTo>
                  <a:pt x="0" y="0"/>
                </a:lnTo>
                <a:lnTo>
                  <a:pt x="83820" y="167639"/>
                </a:lnTo>
                <a:lnTo>
                  <a:pt x="167640" y="0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7365208" y="2123281"/>
            <a:ext cx="1736725" cy="164148"/>
          </a:xfrm>
          <a:prstGeom prst="rect">
            <a:avLst/>
          </a:prstGeom>
          <a:solidFill>
            <a:srgbClr val="EBEBEB"/>
          </a:solidFill>
          <a:ln w="317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45739">
              <a:spcBef>
                <a:spcPts val="80"/>
              </a:spcBef>
            </a:pPr>
            <a:r>
              <a:rPr sz="1000" b="1" spc="20" dirty="0">
                <a:solidFill>
                  <a:srgbClr val="444444"/>
                </a:solidFill>
                <a:latin typeface="Calibri"/>
                <a:cs typeface="Calibri"/>
              </a:rPr>
              <a:t>Input </a:t>
            </a:r>
            <a:r>
              <a:rPr sz="1000" b="1" spc="35" dirty="0">
                <a:solidFill>
                  <a:srgbClr val="444444"/>
                </a:solidFill>
                <a:latin typeface="Calibri"/>
                <a:cs typeface="Calibri"/>
              </a:rPr>
              <a:t>crop</a:t>
            </a:r>
            <a:r>
              <a:rPr sz="1000" b="1" spc="6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444444"/>
                </a:solidFill>
                <a:latin typeface="Calibri"/>
                <a:cs typeface="Calibri"/>
              </a:rPr>
              <a:t>Production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266376" y="2548888"/>
            <a:ext cx="3480991" cy="31821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17276" y="3125725"/>
            <a:ext cx="1779191" cy="1480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220369" y="3238501"/>
            <a:ext cx="1529080" cy="119160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8255" algn="ctr">
              <a:lnSpc>
                <a:spcPct val="100899"/>
              </a:lnSpc>
              <a:spcBef>
                <a:spcPts val="80"/>
              </a:spcBef>
            </a:pPr>
            <a:r>
              <a:rPr sz="1900" b="1" spc="55" dirty="0">
                <a:solidFill>
                  <a:srgbClr val="FFFFFF"/>
                </a:solidFill>
                <a:latin typeface="Gill Sans MT"/>
                <a:cs typeface="Gill Sans MT"/>
              </a:rPr>
              <a:t>Circular  economy  </a:t>
            </a:r>
            <a:r>
              <a:rPr sz="1900" b="1" spc="90" dirty="0">
                <a:solidFill>
                  <a:srgbClr val="FFFFFF"/>
                </a:solidFill>
                <a:latin typeface="Gill Sans MT"/>
                <a:cs typeface="Gill Sans MT"/>
              </a:rPr>
              <a:t>Biogas</a:t>
            </a:r>
            <a:r>
              <a:rPr sz="19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b="1" spc="75" dirty="0">
                <a:solidFill>
                  <a:srgbClr val="FFFFFF"/>
                </a:solidFill>
                <a:latin typeface="Gill Sans MT"/>
                <a:cs typeface="Gill Sans MT"/>
              </a:rPr>
              <a:t>plant </a:t>
            </a:r>
            <a:r>
              <a:rPr sz="1900" b="1" spc="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b="1" spc="90" dirty="0">
                <a:solidFill>
                  <a:srgbClr val="FFFFFF"/>
                </a:solidFill>
                <a:latin typeface="Gill Sans MT"/>
                <a:cs typeface="Gill Sans MT"/>
              </a:rPr>
              <a:t>as</a:t>
            </a:r>
            <a:r>
              <a:rPr sz="1900" b="1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900" b="1" spc="20" dirty="0">
                <a:solidFill>
                  <a:srgbClr val="FFFFFF"/>
                </a:solidFill>
                <a:latin typeface="Gill Sans MT"/>
                <a:cs typeface="Gill Sans MT"/>
              </a:rPr>
              <a:t>»engine«</a:t>
            </a:r>
            <a:endParaRPr sz="1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069" y="0"/>
            <a:ext cx="4095626" cy="14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4669" y="76200"/>
            <a:ext cx="37338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1818" y="1991716"/>
            <a:ext cx="5276951" cy="263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4469" y="1955800"/>
            <a:ext cx="5105400" cy="245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74071" y="32526"/>
            <a:ext cx="9641205" cy="2590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Large </a:t>
            </a:r>
            <a:r>
              <a:rPr sz="1400" b="1" spc="40" dirty="0">
                <a:solidFill>
                  <a:srgbClr val="002E7A"/>
                </a:solidFill>
                <a:latin typeface="Calibri"/>
                <a:cs typeface="Calibri"/>
              </a:rPr>
              <a:t>Scale </a:t>
            </a:r>
            <a:r>
              <a:rPr sz="1400" b="1" spc="30" dirty="0">
                <a:solidFill>
                  <a:srgbClr val="002E7A"/>
                </a:solidFill>
                <a:latin typeface="Calibri"/>
                <a:cs typeface="Calibri"/>
              </a:rPr>
              <a:t>Bioenergy </a:t>
            </a:r>
            <a:r>
              <a:rPr sz="1400" b="1" spc="45" dirty="0">
                <a:solidFill>
                  <a:srgbClr val="002E7A"/>
                </a:solidFill>
                <a:latin typeface="Calibri"/>
                <a:cs typeface="Calibri"/>
              </a:rPr>
              <a:t>Lab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 </a:t>
            </a:r>
            <a:r>
              <a:rPr sz="1400" b="1" spc="150" dirty="0">
                <a:solidFill>
                  <a:srgbClr val="002E7A"/>
                </a:solidFill>
                <a:latin typeface="Calibri"/>
                <a:cs typeface="Calibri"/>
              </a:rPr>
              <a:t>• </a:t>
            </a: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</a:t>
            </a:r>
            <a:r>
              <a:rPr sz="1400" b="1" spc="114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 marR="5080" algn="r">
              <a:spcBef>
                <a:spcPts val="95"/>
              </a:spcBef>
            </a:pPr>
            <a:r>
              <a:rPr sz="2200" b="1" spc="60" dirty="0">
                <a:solidFill>
                  <a:srgbClr val="0061FF"/>
                </a:solidFill>
                <a:latin typeface="Gill Sans MT"/>
                <a:cs typeface="Gill Sans MT"/>
              </a:rPr>
              <a:t>Optimized </a:t>
            </a:r>
            <a:r>
              <a:rPr sz="2200" b="1" spc="15" dirty="0">
                <a:solidFill>
                  <a:srgbClr val="0061FF"/>
                </a:solidFill>
                <a:latin typeface="Gill Sans MT"/>
                <a:cs typeface="Gill Sans MT"/>
              </a:rPr>
              <a:t>treatment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 </a:t>
            </a:r>
            <a:r>
              <a:rPr sz="2200" b="1" spc="75" dirty="0">
                <a:solidFill>
                  <a:srgbClr val="0061FF"/>
                </a:solidFill>
                <a:latin typeface="Gill Sans MT"/>
                <a:cs typeface="Gill Sans MT"/>
              </a:rPr>
              <a:t>recycling </a:t>
            </a:r>
            <a:r>
              <a:rPr sz="2200" b="1" spc="320" dirty="0">
                <a:solidFill>
                  <a:srgbClr val="0061FF"/>
                </a:solidFill>
                <a:latin typeface="Gill Sans MT"/>
                <a:cs typeface="Gill Sans MT"/>
              </a:rPr>
              <a:t>•</a:t>
            </a:r>
            <a:r>
              <a:rPr sz="2200" b="1" spc="-320" dirty="0">
                <a:solidFill>
                  <a:srgbClr val="0061FF"/>
                </a:solidFill>
                <a:latin typeface="Gill Sans MT"/>
                <a:cs typeface="Gill Sans MT"/>
              </a:rPr>
              <a:t> </a:t>
            </a:r>
            <a:r>
              <a:rPr sz="2200" b="1" spc="100" dirty="0">
                <a:solidFill>
                  <a:srgbClr val="0061FF"/>
                </a:solidFill>
                <a:latin typeface="Gill Sans MT"/>
                <a:cs typeface="Gill Sans MT"/>
              </a:rPr>
              <a:t>use</a:t>
            </a:r>
            <a:endParaRPr sz="2200" dirty="0">
              <a:latin typeface="Gill Sans MT"/>
              <a:cs typeface="Gill Sans MT"/>
            </a:endParaRPr>
          </a:p>
          <a:p>
            <a:pPr marR="5080" algn="r">
              <a:spcBef>
                <a:spcPts val="85"/>
              </a:spcBef>
            </a:pPr>
            <a:r>
              <a:rPr sz="1400" b="1" spc="35" dirty="0">
                <a:solidFill>
                  <a:srgbClr val="002E7A"/>
                </a:solidFill>
                <a:latin typeface="Calibri"/>
                <a:cs typeface="Calibri"/>
              </a:rPr>
              <a:t>NutriFair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 </a:t>
            </a:r>
            <a:r>
              <a:rPr sz="1400" b="1" spc="-90" dirty="0">
                <a:solidFill>
                  <a:srgbClr val="002E7A"/>
                </a:solidFill>
                <a:latin typeface="Arial"/>
                <a:cs typeface="Arial"/>
              </a:rPr>
              <a:t>• </a:t>
            </a:r>
            <a:r>
              <a:rPr sz="1400" b="1" spc="10" dirty="0">
                <a:solidFill>
                  <a:srgbClr val="002E7A"/>
                </a:solidFill>
                <a:latin typeface="Calibri"/>
                <a:cs typeface="Calibri"/>
              </a:rPr>
              <a:t>The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16 </a:t>
            </a:r>
            <a:r>
              <a:rPr sz="1400" b="1" spc="15" dirty="0">
                <a:solidFill>
                  <a:srgbClr val="002E7A"/>
                </a:solidFill>
                <a:latin typeface="Calibri"/>
                <a:cs typeface="Calibri"/>
              </a:rPr>
              <a:t>January</a:t>
            </a:r>
            <a:r>
              <a:rPr sz="1400" b="1" spc="140" dirty="0">
                <a:solidFill>
                  <a:srgbClr val="002E7A"/>
                </a:solidFill>
                <a:latin typeface="Calibri"/>
                <a:cs typeface="Calibri"/>
              </a:rPr>
              <a:t> </a:t>
            </a:r>
            <a:r>
              <a:rPr sz="1400" b="1" spc="65" dirty="0">
                <a:solidFill>
                  <a:srgbClr val="002E7A"/>
                </a:solidFill>
                <a:latin typeface="Calibri"/>
                <a:cs typeface="Calibri"/>
              </a:rPr>
              <a:t>2019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/>
            <a:r>
              <a:rPr sz="3000" b="1" spc="110" dirty="0">
                <a:latin typeface="Gill Sans MT"/>
                <a:cs typeface="Gill Sans MT"/>
              </a:rPr>
              <a:t>Greenhouse </a:t>
            </a:r>
            <a:r>
              <a:rPr sz="3000" b="1" spc="140" dirty="0">
                <a:latin typeface="Gill Sans MT"/>
                <a:cs typeface="Gill Sans MT"/>
              </a:rPr>
              <a:t>gasses </a:t>
            </a:r>
            <a:r>
              <a:rPr sz="3000" b="1" spc="-30" dirty="0">
                <a:latin typeface="Gill Sans MT"/>
                <a:cs typeface="Gill Sans MT"/>
              </a:rPr>
              <a:t>(CO2</a:t>
            </a:r>
            <a:r>
              <a:rPr sz="3000" b="1" spc="-105" dirty="0">
                <a:latin typeface="Gill Sans MT"/>
                <a:cs typeface="Gill Sans MT"/>
              </a:rPr>
              <a:t> </a:t>
            </a:r>
            <a:r>
              <a:rPr sz="3000" b="1" spc="100" dirty="0">
                <a:latin typeface="Gill Sans MT"/>
                <a:cs typeface="Gill Sans MT"/>
              </a:rPr>
              <a:t>equivalents)</a:t>
            </a:r>
            <a:endParaRPr sz="3000" dirty="0">
              <a:latin typeface="Gill Sans MT"/>
              <a:cs typeface="Gill Sans MT"/>
            </a:endParaRPr>
          </a:p>
          <a:p>
            <a:pPr marL="12700">
              <a:spcBef>
                <a:spcPts val="200"/>
              </a:spcBef>
            </a:pPr>
            <a:r>
              <a:rPr sz="1700" b="1" spc="40" dirty="0">
                <a:latin typeface="Calibri"/>
                <a:cs typeface="Calibri"/>
              </a:rPr>
              <a:t>Prices, </a:t>
            </a:r>
            <a:r>
              <a:rPr sz="1700" b="1" spc="20" dirty="0">
                <a:latin typeface="Calibri"/>
                <a:cs typeface="Calibri"/>
              </a:rPr>
              <a:t>Effect </a:t>
            </a:r>
            <a:r>
              <a:rPr sz="1700" b="1" spc="25" dirty="0">
                <a:latin typeface="Calibri"/>
                <a:cs typeface="Calibri"/>
              </a:rPr>
              <a:t>and </a:t>
            </a:r>
            <a:r>
              <a:rPr sz="1700" b="1" spc="55" dirty="0">
                <a:latin typeface="Calibri"/>
                <a:cs typeface="Calibri"/>
              </a:rPr>
              <a:t>Action</a:t>
            </a:r>
            <a:r>
              <a:rPr sz="1700" b="1" spc="190" dirty="0">
                <a:latin typeface="Calibri"/>
                <a:cs typeface="Calibri"/>
              </a:rPr>
              <a:t> </a:t>
            </a:r>
            <a:r>
              <a:rPr sz="1700" b="1" spc="20" dirty="0">
                <a:latin typeface="Calibri"/>
                <a:cs typeface="Calibri"/>
              </a:rPr>
              <a:t>plans</a:t>
            </a:r>
            <a:endParaRPr sz="1700" dirty="0">
              <a:latin typeface="Calibri"/>
              <a:cs typeface="Calibri"/>
            </a:endParaRPr>
          </a:p>
          <a:p>
            <a:pPr marL="4838579" marR="716897">
              <a:lnSpc>
                <a:spcPct val="102899"/>
              </a:lnSpc>
              <a:spcBef>
                <a:spcPts val="100"/>
              </a:spcBef>
            </a:pPr>
            <a:r>
              <a:rPr sz="1700" b="1" spc="35" dirty="0">
                <a:latin typeface="Calibri"/>
                <a:cs typeface="Calibri"/>
              </a:rPr>
              <a:t>Prices: </a:t>
            </a:r>
            <a:r>
              <a:rPr sz="1700" b="1" spc="190" dirty="0">
                <a:latin typeface="Calibri"/>
                <a:cs typeface="Calibri"/>
              </a:rPr>
              <a:t>CO2 </a:t>
            </a:r>
            <a:r>
              <a:rPr sz="1700" b="1" spc="25" dirty="0">
                <a:latin typeface="Calibri"/>
                <a:cs typeface="Calibri"/>
              </a:rPr>
              <a:t>European </a:t>
            </a:r>
            <a:r>
              <a:rPr sz="1700" b="1" spc="20" dirty="0">
                <a:latin typeface="Calibri"/>
                <a:cs typeface="Calibri"/>
              </a:rPr>
              <a:t>Emission </a:t>
            </a:r>
            <a:r>
              <a:rPr sz="1700" b="1" spc="40" dirty="0">
                <a:latin typeface="Calibri"/>
                <a:cs typeface="Calibri"/>
              </a:rPr>
              <a:t>Allowances  </a:t>
            </a:r>
            <a:r>
              <a:rPr sz="1700" b="1" spc="45" dirty="0">
                <a:latin typeface="Calibri"/>
                <a:cs typeface="Calibri"/>
              </a:rPr>
              <a:t>Actual: </a:t>
            </a:r>
            <a:r>
              <a:rPr sz="1700" b="1" spc="70" dirty="0">
                <a:latin typeface="Calibri"/>
                <a:cs typeface="Calibri"/>
              </a:rPr>
              <a:t>22,55 </a:t>
            </a:r>
            <a:r>
              <a:rPr sz="1700" b="1" spc="80" dirty="0">
                <a:latin typeface="Calibri"/>
                <a:cs typeface="Calibri"/>
              </a:rPr>
              <a:t>€ </a:t>
            </a:r>
            <a:r>
              <a:rPr sz="1700" b="1" spc="25" dirty="0">
                <a:latin typeface="Calibri"/>
                <a:cs typeface="Calibri"/>
              </a:rPr>
              <a:t>per </a:t>
            </a:r>
            <a:r>
              <a:rPr sz="1700" b="1" spc="5" dirty="0">
                <a:latin typeface="Calibri"/>
                <a:cs typeface="Calibri"/>
              </a:rPr>
              <a:t>tons </a:t>
            </a:r>
            <a:r>
              <a:rPr sz="1700" b="1" spc="25" dirty="0">
                <a:latin typeface="Calibri"/>
                <a:cs typeface="Calibri"/>
              </a:rPr>
              <a:t>(January</a:t>
            </a:r>
            <a:r>
              <a:rPr sz="1700" b="1" spc="265" dirty="0">
                <a:latin typeface="Calibri"/>
                <a:cs typeface="Calibri"/>
              </a:rPr>
              <a:t> </a:t>
            </a:r>
            <a:r>
              <a:rPr sz="1700" b="1" spc="70" dirty="0">
                <a:latin typeface="Calibri"/>
                <a:cs typeface="Calibri"/>
              </a:rPr>
              <a:t>2019)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9495" y="4576559"/>
            <a:ext cx="5281597" cy="2758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44469" y="4533900"/>
            <a:ext cx="5105400" cy="2578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6019" y="4125205"/>
            <a:ext cx="4495899" cy="26977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08969" y="4089401"/>
            <a:ext cx="4318000" cy="2514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0071" y="2309093"/>
            <a:ext cx="4507797" cy="31328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8970" y="2273300"/>
            <a:ext cx="4330700" cy="2946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40060" y="3552310"/>
            <a:ext cx="345947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2300" b="1" i="1" spc="-20" dirty="0">
                <a:latin typeface="Book Antiqua"/>
                <a:cs typeface="Book Antiqua"/>
              </a:rPr>
              <a:t>Government's </a:t>
            </a:r>
            <a:r>
              <a:rPr sz="2300" b="1" i="1" spc="-45" dirty="0">
                <a:latin typeface="Book Antiqua"/>
                <a:cs typeface="Book Antiqua"/>
              </a:rPr>
              <a:t>climate</a:t>
            </a:r>
            <a:r>
              <a:rPr sz="2300" b="1" i="1" spc="90" dirty="0">
                <a:latin typeface="Book Antiqua"/>
                <a:cs typeface="Book Antiqua"/>
              </a:rPr>
              <a:t> </a:t>
            </a:r>
            <a:r>
              <a:rPr sz="2300" b="1" i="1" spc="-65" dirty="0">
                <a:latin typeface="Book Antiqua"/>
                <a:cs typeface="Book Antiqua"/>
              </a:rPr>
              <a:t>plan</a:t>
            </a:r>
            <a:endParaRPr sz="2300">
              <a:latin typeface="Book Antiqua"/>
              <a:cs typeface="Book Antiqua"/>
            </a:endParaRPr>
          </a:p>
          <a:p>
            <a:pPr marR="5080" algn="r">
              <a:spcBef>
                <a:spcPts val="40"/>
              </a:spcBef>
            </a:pPr>
            <a:r>
              <a:rPr sz="2300" b="1" i="1" spc="125" dirty="0">
                <a:latin typeface="Book Antiqua"/>
                <a:cs typeface="Book Antiqua"/>
              </a:rPr>
              <a:t>2018</a:t>
            </a:r>
            <a:endParaRPr sz="23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91379" y="766980"/>
            <a:ext cx="1461688" cy="10947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46569" y="889000"/>
            <a:ext cx="1079500" cy="596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150A46A28E84C87317A2D015E76D5" ma:contentTypeVersion="0" ma:contentTypeDescription="Create a new document." ma:contentTypeScope="" ma:versionID="dce739aa27d206aa013fb338fcd894d1">
  <xsd:schema xmlns:xsd="http://www.w3.org/2001/XMLSchema" xmlns:xs="http://www.w3.org/2001/XMLSchema" xmlns:p="http://schemas.microsoft.com/office/2006/metadata/properties" xmlns:ns2="31bb3127-0cd8-4ee1-9479-74a6b168dfc9" targetNamespace="http://schemas.microsoft.com/office/2006/metadata/properties" ma:root="true" ma:fieldsID="9e43e4e8e0c4d7039ba48e89c7caa49e" ns2:_="">
    <xsd:import namespace="31bb3127-0cd8-4ee1-9479-74a6b168dfc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b3127-0cd8-4ee1-9479-74a6b168df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D65A90-8A06-4719-98B7-5B184E061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b3127-0cd8-4ee1-9479-74a6b168d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6BDE6-FF56-4C7C-88DE-02E22078474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6E75FC4-99CB-461A-B51A-3AD2F15002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85F42C-0004-48E5-9CC8-A53DFCBB34A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1bb3127-0cd8-4ee1-9479-74a6b168dfc9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1186</Words>
  <Application>Microsoft Office PowerPoint</Application>
  <PresentationFormat>Custom</PresentationFormat>
  <Paragraphs>311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Gill Sans MT</vt:lpstr>
      <vt:lpstr>Times New Roman</vt:lpstr>
      <vt:lpstr>Office Theme</vt:lpstr>
      <vt:lpstr>PowerPoint Presentation</vt:lpstr>
      <vt:lpstr>Optimized treatment • recycling • use NutriFair 2019 • The 16 January 2019</vt:lpstr>
      <vt:lpstr>Optimized treatment • recycling • use NutriFair 2019 • The 16 January 2019</vt:lpstr>
      <vt:lpstr>Optimized treatment • recycling • use NutriFair 2019 • The 16 January 2019</vt:lpstr>
      <vt:lpstr>PowerPoint Presentation</vt:lpstr>
      <vt:lpstr>PowerPoint Presentation</vt:lpstr>
      <vt:lpstr>PowerPoint Presentation</vt:lpstr>
      <vt:lpstr>Optimized treatment • recycling • use NutriFair 2019 • The 16 January 2019</vt:lpstr>
      <vt:lpstr>PowerPoint Presentation</vt:lpstr>
      <vt:lpstr>Optimized treatment • ecycling • use NutriFair 2019 • The 16 January 2019</vt:lpstr>
      <vt:lpstr>PowerPoint Presentation</vt:lpstr>
      <vt:lpstr>PowerPoint Presentation</vt:lpstr>
      <vt:lpstr>Optimized treatment • recycling • use NutriFair 2019 • The 16 January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Brohus Lassen Agdal</dc:creator>
  <cp:lastModifiedBy>Emil Brohus Lassen Agdal</cp:lastModifiedBy>
  <cp:revision>3</cp:revision>
  <dcterms:created xsi:type="dcterms:W3CDTF">2019-01-21T09:08:33Z</dcterms:created>
  <dcterms:modified xsi:type="dcterms:W3CDTF">2019-01-24T14:46:55Z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0x010100E52150A46A28E84C87317A2D015E76D5</vt:lpwstr>
  </property>
</Properties>
</file>